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15"/>
  </p:notesMasterIdLst>
  <p:handoutMasterIdLst>
    <p:handoutMasterId r:id="rId16"/>
  </p:handout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8" r:id="rId9"/>
    <p:sldId id="299" r:id="rId10"/>
    <p:sldId id="303" r:id="rId11"/>
    <p:sldId id="300" r:id="rId12"/>
    <p:sldId id="301" r:id="rId13"/>
    <p:sldId id="268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3FCCA5CC-F365-4341-BFB8-B60DA5A3B15D}">
          <p14:sldIdLst>
            <p14:sldId id="286"/>
            <p14:sldId id="287"/>
            <p14:sldId id="288"/>
            <p14:sldId id="289"/>
            <p14:sldId id="290"/>
            <p14:sldId id="291"/>
            <p14:sldId id="292"/>
            <p14:sldId id="298"/>
            <p14:sldId id="299"/>
            <p14:sldId id="303"/>
            <p14:sldId id="300"/>
            <p14:sldId id="301"/>
          </p14:sldIdLst>
        </p14:section>
        <p14:section name="目录" id="{017F0D12-27D2-490C-910C-815125398AC8}">
          <p14:sldIdLst/>
        </p14:section>
        <p14:section name="过渡页" id="{255FA83B-1C12-40C6-B414-038CF2130AE8}">
          <p14:sldIdLst/>
        </p14:section>
        <p14:section name="内页" id="{C6D91BFE-80F2-473C-AE71-1EA12DA3CD92}">
          <p14:sldIdLst/>
        </p14:section>
        <p14:section name="封底" id="{2E025735-C41C-4ED5-94AB-BFCE16B95C49}">
          <p14:sldIdLst>
            <p14:sldId id="268"/>
          </p14:sldIdLst>
        </p14:section>
        <p14:section name="设计规范" id="{D649FF30-C064-4F5D-86A8-654B6F88799F}">
          <p14:sldIdLst/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434" userDrawn="1">
          <p15:clr>
            <a:srgbClr val="A4A3A4"/>
          </p15:clr>
        </p15:guide>
        <p15:guide id="4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EB"/>
    <a:srgbClr val="EDEDED"/>
    <a:srgbClr val="AA1219"/>
    <a:srgbClr val="CC0000"/>
    <a:srgbClr val="FF0000"/>
    <a:srgbClr val="F8EC00"/>
    <a:srgbClr val="FAEDDE"/>
    <a:srgbClr val="FEC776"/>
    <a:srgbClr val="EDF0F0"/>
    <a:srgbClr val="A9D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3" autoAdjust="0"/>
    <p:restoredTop sz="94643" autoAdjust="0"/>
  </p:normalViewPr>
  <p:slideViewPr>
    <p:cSldViewPr snapToGrid="0">
      <p:cViewPr varScale="1">
        <p:scale>
          <a:sx n="156" d="100"/>
          <a:sy n="156" d="100"/>
        </p:scale>
        <p:origin x="344" y="76"/>
      </p:cViewPr>
      <p:guideLst>
        <p:guide pos="3840"/>
        <p:guide pos="2434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6"/>
    </p:cViewPr>
  </p:sorterViewPr>
  <p:notesViewPr>
    <p:cSldViewPr snapToGrid="0" showGuides="1">
      <p:cViewPr varScale="1">
        <p:scale>
          <a:sx n="83" d="100"/>
          <a:sy n="83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D9358BC-04DF-4455-B949-70BC91754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F56B79-1091-400F-A2A9-6227671170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FD112-0CED-45F9-83CF-E12CD0876C93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FF21A8-AF92-4370-9E6D-DA18C0EF5F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5F13FF-4C82-4209-AB1F-7FD604644B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FF9C-CAE3-49DD-A734-0E2812077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024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1DD2-9A69-4A30-A20B-8ED9F9F614F2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2EF1F-5AB9-4920-AF5B-E1DBE1708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0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>
            <a:extLst>
              <a:ext uri="{FF2B5EF4-FFF2-40B4-BE49-F238E27FC236}">
                <a16:creationId xmlns:a16="http://schemas.microsoft.com/office/drawing/2014/main" id="{133A512F-7935-4AA0-B8EE-327DA99E1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9AEC58-8F05-45A3-900B-EBD7DE406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8F4F430E-61A6-4C9B-AB28-E09461FCB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17E19222-08F1-4F61-ACC2-6E16BB7436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70BAF5-028D-41B3-B9C1-DA2C824DF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5630356-568D-4951-BB6A-685960A62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9C00A82-D333-4159-817E-9C7380D16DA1}"/>
              </a:ext>
            </a:extLst>
          </p:cNvPr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2F7CF06-2AC1-461F-B3BC-23393E41E7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D624B0D-C38A-4A21-9289-4625DBDC6329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71D46B1-BB63-4C6F-B0CE-67B40AD7F8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1B8C26D-FDFA-4BF4-A7CF-B529B7E2DB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98E603D-9283-4A63-8228-31FC2A45BE6E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1622BD5-1061-4C09-9A14-FD1D2E6AED4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6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2AC7F3C-7382-4A84-A86E-90EDDD72E8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9909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8" name="内容占位符 25">
            <a:extLst>
              <a:ext uri="{FF2B5EF4-FFF2-40B4-BE49-F238E27FC236}">
                <a16:creationId xmlns:a16="http://schemas.microsoft.com/office/drawing/2014/main" id="{3E65EB6F-1E6F-4BA7-9B1A-87394468F9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8484" y="6091547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C851C1A8-2647-4778-B954-91350A3936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8484" y="533759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67E4451-E515-4CD6-9AC2-80FEED5A3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484" y="4121272"/>
            <a:ext cx="77983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EB66B9-CD9A-4406-B82A-B301F0B2B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6192838"/>
            <a:ext cx="3002280" cy="411617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AED13B5-679B-4E26-81FE-6C898B17DE9C}"/>
              </a:ext>
            </a:extLst>
          </p:cNvPr>
          <p:cNvCxnSpPr>
            <a:cxnSpLocks/>
          </p:cNvCxnSpPr>
          <p:nvPr userDrawn="1"/>
        </p:nvCxnSpPr>
        <p:spPr>
          <a:xfrm>
            <a:off x="-80735" y="4049349"/>
            <a:ext cx="12272735" cy="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5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6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-dar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D36BD71-E314-4A66-99B1-E39EA1F94132}"/>
              </a:ext>
            </a:extLst>
          </p:cNvPr>
          <p:cNvSpPr/>
          <p:nvPr userDrawn="1"/>
        </p:nvSpPr>
        <p:spPr>
          <a:xfrm>
            <a:off x="-19050" y="0"/>
            <a:ext cx="611505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7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id="{98E190D1-AFAC-4AD9-B92E-58B87CBA2BBB}"/>
              </a:ext>
            </a:extLst>
          </p:cNvPr>
          <p:cNvSpPr/>
          <p:nvPr userDrawn="1"/>
        </p:nvSpPr>
        <p:spPr>
          <a:xfrm>
            <a:off x="10515600" y="-25400"/>
            <a:ext cx="1676400" cy="6883400"/>
          </a:xfrm>
          <a:prstGeom prst="triangle">
            <a:avLst>
              <a:gd name="adj" fmla="val 99435"/>
            </a:avLst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/>
            <a:endParaRPr lang="zh-CN" altLang="en-US" dirty="0"/>
          </a:p>
        </p:txBody>
      </p:sp>
      <p:sp>
        <p:nvSpPr>
          <p:cNvPr id="5" name="内容占位符 25">
            <a:extLst>
              <a:ext uri="{FF2B5EF4-FFF2-40B4-BE49-F238E27FC236}">
                <a16:creationId xmlns:a16="http://schemas.microsoft.com/office/drawing/2014/main" id="{96682C4B-F3CB-4913-99B2-00AFB7251F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文本占位符 31">
            <a:extLst>
              <a:ext uri="{FF2B5EF4-FFF2-40B4-BE49-F238E27FC236}">
                <a16:creationId xmlns:a16="http://schemas.microsoft.com/office/drawing/2014/main" id="{B5A17264-04D1-4C02-832A-A1DA9484B0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6FA3F28-F930-4C1E-80F2-90C73C8F30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86D724-0E80-4FBA-8317-A8CE5EF380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53A0ABC-646A-4367-9E96-FFDDE79E6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sp>
        <p:nvSpPr>
          <p:cNvPr id="10" name="图片占位符 6">
            <a:extLst>
              <a:ext uri="{FF2B5EF4-FFF2-40B4-BE49-F238E27FC236}">
                <a16:creationId xmlns:a16="http://schemas.microsoft.com/office/drawing/2014/main" id="{1E4B9AD9-F42C-42B1-BF19-2BD63A06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9400" y="0"/>
            <a:ext cx="6146801" cy="6858000"/>
          </a:xfrm>
          <a:prstGeom prst="parallelogram">
            <a:avLst>
              <a:gd name="adj" fmla="val 2812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763BFF2-1BD6-4E69-9E37-FE80DFEC27A8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0548" y="-25400"/>
            <a:ext cx="1737055" cy="68834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2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&#10;&#10;自动生成的说明">
            <a:extLst>
              <a:ext uri="{FF2B5EF4-FFF2-40B4-BE49-F238E27FC236}">
                <a16:creationId xmlns:a16="http://schemas.microsoft.com/office/drawing/2014/main" id="{CA3B2481-2E39-4F26-AD96-B5923670E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10" y="2394097"/>
            <a:ext cx="8047290" cy="2590938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C227DB4D-9A52-41BB-8743-E8038C413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0763" y="2407580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B2D05E36-F937-40FD-97BB-9372B5AC93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46863" y="4107201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C80367-1D9F-485B-B0F7-7C45899F90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0764" y="3997557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图片占位符 14">
            <a:extLst>
              <a:ext uri="{FF2B5EF4-FFF2-40B4-BE49-F238E27FC236}">
                <a16:creationId xmlns:a16="http://schemas.microsoft.com/office/drawing/2014/main" id="{61CC23B2-BE5F-4680-96CD-C33FF9374D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15726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88FC1A-7F0D-4A9B-AA04-89AD4994A8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558" y="4706725"/>
            <a:ext cx="3935296" cy="2092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00B84F0-53AC-421B-9FBC-62687BB5AA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1357"/>
            <a:ext cx="2169174" cy="7130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9E27F61-80B1-40C1-B303-E54548F0A0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6DC54DA7-8689-4800-BC51-1B5E92F91EBD}"/>
              </a:ext>
            </a:extLst>
          </p:cNvPr>
          <p:cNvGrpSpPr/>
          <p:nvPr userDrawn="1"/>
        </p:nvGrpSpPr>
        <p:grpSpPr>
          <a:xfrm>
            <a:off x="391884" y="2278063"/>
            <a:ext cx="4122059" cy="1462680"/>
            <a:chOff x="304800" y="2709636"/>
            <a:chExt cx="4122059" cy="146268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E59BA01-ADDE-45EC-AD9A-30B45C126EF8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5C4775BF-17D8-45C0-9CB9-425332699B08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0D22151C-5CCD-4390-83DF-F41B623A3BBE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8" name="图片 17" descr="图片包含 建筑物&#10;&#10;自动生成的说明">
                  <a:extLst>
                    <a:ext uri="{FF2B5EF4-FFF2-40B4-BE49-F238E27FC236}">
                      <a16:creationId xmlns:a16="http://schemas.microsoft.com/office/drawing/2014/main" id="{4FA339D9-8197-4F28-8D72-F96BF5158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081911D-2E44-4FD6-A0AD-907AAE52FACB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92C7D20-4DAB-48D5-B9FE-07311B97C222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22A3E5D-FF59-4C7C-A657-F2CE27FA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9" name="图片占位符 6">
            <a:extLst>
              <a:ext uri="{FF2B5EF4-FFF2-40B4-BE49-F238E27FC236}">
                <a16:creationId xmlns:a16="http://schemas.microsoft.com/office/drawing/2014/main" id="{AF8E3962-2329-4680-827B-C4237CDC52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43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B78DC3B0-6545-47FD-A372-07AD4DF09697}"/>
              </a:ext>
            </a:extLst>
          </p:cNvPr>
          <p:cNvGrpSpPr/>
          <p:nvPr userDrawn="1"/>
        </p:nvGrpSpPr>
        <p:grpSpPr>
          <a:xfrm>
            <a:off x="4034971" y="689970"/>
            <a:ext cx="4122059" cy="1462680"/>
            <a:chOff x="304800" y="2709636"/>
            <a:chExt cx="4122059" cy="146268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499F2E8-30BC-413E-8034-6A7278D4979C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BFD679A7-DAD2-4984-B6F0-7C9ABE4B8F0F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24CD77E-BBF9-4D46-B301-F75D3222F2E0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0" name="图片 9" descr="图片包含 建筑物&#10;&#10;自动生成的说明">
                  <a:extLst>
                    <a:ext uri="{FF2B5EF4-FFF2-40B4-BE49-F238E27FC236}">
                      <a16:creationId xmlns:a16="http://schemas.microsoft.com/office/drawing/2014/main" id="{83E81D97-88FE-44C4-85F5-ABEF155EA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959A77-64DA-4694-95C2-AD9E38910645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0512A63-1AB8-442E-BAE6-AF2B98235281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D253681-53B8-4661-A94B-736B46C3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1" name="图片占位符 6">
            <a:extLst>
              <a:ext uri="{FF2B5EF4-FFF2-40B4-BE49-F238E27FC236}">
                <a16:creationId xmlns:a16="http://schemas.microsoft.com/office/drawing/2014/main" id="{D403F116-EFE8-4DEB-B6FE-4D20752B74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240088"/>
            <a:ext cx="12192000" cy="3617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0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3E3E6D-D003-4285-9CD3-F9F948F4D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6149854"/>
            <a:ext cx="12191484" cy="411617"/>
          </a:xfrm>
          <a:prstGeom prst="rect">
            <a:avLst/>
          </a:prstGeom>
        </p:spPr>
      </p:pic>
      <p:pic>
        <p:nvPicPr>
          <p:cNvPr id="13" name="图片 12" descr="文本&#10;&#10;中度可信度描述已自动生成">
            <a:extLst>
              <a:ext uri="{FF2B5EF4-FFF2-40B4-BE49-F238E27FC236}">
                <a16:creationId xmlns:a16="http://schemas.microsoft.com/office/drawing/2014/main" id="{20F80C42-4A81-4868-AA78-9E4FF9811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162" y="263409"/>
            <a:ext cx="2305463" cy="75790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B998610-38B8-4F4F-8E37-98D574A43924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8ACCEA9-8D4D-47C1-AFB3-3E215258EFDB}"/>
              </a:ext>
            </a:extLst>
          </p:cNvPr>
          <p:cNvSpPr/>
          <p:nvPr userDrawn="1"/>
        </p:nvSpPr>
        <p:spPr>
          <a:xfrm>
            <a:off x="0" y="0"/>
            <a:ext cx="12191483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468" y="85609"/>
            <a:ext cx="6895732" cy="5388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034104"/>
            <a:ext cx="11429264" cy="47618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" name="图片 9" descr="图片包含 户外, 标牌, 黑色&#10;&#10;自动生成的说明">
            <a:extLst>
              <a:ext uri="{FF2B5EF4-FFF2-40B4-BE49-F238E27FC236}">
                <a16:creationId xmlns:a16="http://schemas.microsoft.com/office/drawing/2014/main" id="{62155B61-5059-48B5-87FF-DD4186D22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934C7A-D80F-46AF-9EA9-3274A652C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973" r="3197"/>
          <a:stretch/>
        </p:blipFill>
        <p:spPr>
          <a:xfrm>
            <a:off x="9046840" y="274621"/>
            <a:ext cx="2821309" cy="41161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2A61551-45B8-4979-813A-58420CD05B43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5C5EC2-BF47-4B56-8C74-5186E7035801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F2E2F86-D946-488E-851C-D8455FD8E6B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5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F2A3FF-349C-4A77-B4E4-30B91612AF58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4D43C20-4F27-4C91-AEAA-CF5C31A80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360363"/>
            <a:ext cx="3002280" cy="4116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6616902-5391-4A6F-829E-AD2830E6904C}"/>
              </a:ext>
            </a:extLst>
          </p:cNvPr>
          <p:cNvSpPr/>
          <p:nvPr userDrawn="1"/>
        </p:nvSpPr>
        <p:spPr>
          <a:xfrm>
            <a:off x="360362" y="6446383"/>
            <a:ext cx="11460164" cy="41161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C35A62-787F-4D0F-902F-C6A602FEBB80}"/>
              </a:ext>
            </a:extLst>
          </p:cNvPr>
          <p:cNvSpPr txBox="1"/>
          <p:nvPr userDrawn="1"/>
        </p:nvSpPr>
        <p:spPr>
          <a:xfrm>
            <a:off x="10118489" y="6484482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</a:rPr>
              <a:t>www.sjtu.edu.cn </a:t>
            </a:r>
            <a:endParaRPr lang="zh-CN" altLang="en-US" sz="1400" i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0E292-1289-47A7-B19B-DBEC054F4388}"/>
              </a:ext>
            </a:extLst>
          </p:cNvPr>
          <p:cNvSpPr txBox="1"/>
          <p:nvPr userDrawn="1"/>
        </p:nvSpPr>
        <p:spPr>
          <a:xfrm>
            <a:off x="360364" y="6497182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饮水思源   爱国荣校</a:t>
            </a:r>
          </a:p>
        </p:txBody>
      </p:sp>
    </p:spTree>
    <p:extLst>
      <p:ext uri="{BB962C8B-B14F-4D97-AF65-F5344CB8AC3E}">
        <p14:creationId xmlns:p14="http://schemas.microsoft.com/office/powerpoint/2010/main" val="28472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:a16="http://schemas.microsoft.com/office/drawing/2014/main" id="{2BE1FDF5-4923-43E1-8950-8527649FE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9862" y="1355320"/>
            <a:ext cx="87963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FD0C4E5-D655-41D1-8AC5-975561F1C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5781221"/>
            <a:ext cx="12191484" cy="41161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DD1933B-16C3-4999-98BD-F73EBEC916D2}"/>
              </a:ext>
            </a:extLst>
          </p:cNvPr>
          <p:cNvSpPr/>
          <p:nvPr userDrawn="1"/>
        </p:nvSpPr>
        <p:spPr>
          <a:xfrm>
            <a:off x="0" y="1523797"/>
            <a:ext cx="360363" cy="723900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, 圆屋顶, 地板&#10;&#10;描述已自动生成">
            <a:extLst>
              <a:ext uri="{FF2B5EF4-FFF2-40B4-BE49-F238E27FC236}">
                <a16:creationId xmlns:a16="http://schemas.microsoft.com/office/drawing/2014/main" id="{B94F3640-73A4-452A-B43A-9C6BC3DA01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E81BD90-8A64-4ED5-A552-F6BD597FB9AE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33">
            <a:extLst>
              <a:ext uri="{FF2B5EF4-FFF2-40B4-BE49-F238E27FC236}">
                <a16:creationId xmlns:a16="http://schemas.microsoft.com/office/drawing/2014/main" id="{6E06DE62-527A-47C4-87BF-FFC53A66E7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标题 13">
            <a:extLst>
              <a:ext uri="{FF2B5EF4-FFF2-40B4-BE49-F238E27FC236}">
                <a16:creationId xmlns:a16="http://schemas.microsoft.com/office/drawing/2014/main" id="{028BE167-9388-4F73-B56C-D2C5AA5D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4C2BD-8375-4CA5-A006-B014FC0FB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8" name="文本占位符 38">
            <a:extLst>
              <a:ext uri="{FF2B5EF4-FFF2-40B4-BE49-F238E27FC236}">
                <a16:creationId xmlns:a16="http://schemas.microsoft.com/office/drawing/2014/main" id="{E32F64F0-3B16-41D3-A21E-C57551DE70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07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F48AE7D4-DFEE-4825-B27E-30333F4A9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2" y="806450"/>
            <a:ext cx="3841516" cy="2692400"/>
          </a:xfrm>
          <a:prstGeom prst="rect">
            <a:avLst/>
          </a:prstGeom>
        </p:spPr>
      </p:pic>
      <p:sp>
        <p:nvSpPr>
          <p:cNvPr id="17" name="标题 1">
            <a:extLst>
              <a:ext uri="{FF2B5EF4-FFF2-40B4-BE49-F238E27FC236}">
                <a16:creationId xmlns:a16="http://schemas.microsoft.com/office/drawing/2014/main" id="{04CF1101-69DB-4A33-A9E2-33249567E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1313" y="3700057"/>
            <a:ext cx="7561943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6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文本&#10;&#10;中度可信度描述已自动生成">
            <a:extLst>
              <a:ext uri="{FF2B5EF4-FFF2-40B4-BE49-F238E27FC236}">
                <a16:creationId xmlns:a16="http://schemas.microsoft.com/office/drawing/2014/main" id="{5723A9D1-EED7-4450-8C0A-D4F40F2B0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1918497"/>
            <a:ext cx="4717143" cy="155072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D828F617-93F6-4A6A-9A46-2F3977BC7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2179233"/>
            <a:ext cx="5613400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</p:spTree>
    <p:extLst>
      <p:ext uri="{BB962C8B-B14F-4D97-AF65-F5344CB8AC3E}">
        <p14:creationId xmlns:p14="http://schemas.microsoft.com/office/powerpoint/2010/main" val="26375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离页连接符 8">
            <a:extLst>
              <a:ext uri="{FF2B5EF4-FFF2-40B4-BE49-F238E27FC236}">
                <a16:creationId xmlns:a16="http://schemas.microsoft.com/office/drawing/2014/main" id="{033EB741-EFF7-4BA9-9D9F-8D39CB76B557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340CE4CD-6751-47F9-A2C4-46D3B98564CC}"/>
              </a:ext>
            </a:extLst>
          </p:cNvPr>
          <p:cNvSpPr txBox="1">
            <a:spLocks/>
          </p:cNvSpPr>
          <p:nvPr userDrawn="1"/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5400" b="1" kern="1200" spc="6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1" i="0" u="none" strike="noStrike" kern="1200" cap="none" spc="600" normalizeH="0" baseline="0" noProof="0" dirty="0">
              <a:ln>
                <a:noFill/>
              </a:ln>
              <a:solidFill>
                <a:srgbClr val="C8161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F900DEE-6164-48C3-8797-16E7213B07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rgbClr val="ED7D31">
                <a:shade val="45000"/>
                <a:satMod val="135000"/>
              </a:srgb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9C0F90-B4B1-48B6-B1D3-91ACC9BAE7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B2C31BE-C0C5-4899-948E-BC783E5331C4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4" name="图片 13" descr="图片包含 建筑物&#10;&#10;自动生成的说明">
            <a:extLst>
              <a:ext uri="{FF2B5EF4-FFF2-40B4-BE49-F238E27FC236}">
                <a16:creationId xmlns:a16="http://schemas.microsoft.com/office/drawing/2014/main" id="{05619C6E-49A8-4320-BAA1-41C03E721E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C8161E">
                <a:tint val="45000"/>
                <a:satMod val="400000"/>
              </a:srgb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sp>
        <p:nvSpPr>
          <p:cNvPr id="15" name="文本占位符 31">
            <a:extLst>
              <a:ext uri="{FF2B5EF4-FFF2-40B4-BE49-F238E27FC236}">
                <a16:creationId xmlns:a16="http://schemas.microsoft.com/office/drawing/2014/main" id="{545C6A52-683F-4BB0-A406-3D050A96C0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4971" y="27622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spc="6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005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52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1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8" r:id="rId4"/>
    <p:sldLayoutId id="2147483683" r:id="rId5"/>
    <p:sldLayoutId id="2147483689" r:id="rId6"/>
    <p:sldLayoutId id="2147483682" r:id="rId7"/>
    <p:sldLayoutId id="2147483684" r:id="rId8"/>
    <p:sldLayoutId id="2147483664" r:id="rId9"/>
    <p:sldLayoutId id="2147483677" r:id="rId10"/>
    <p:sldLayoutId id="2147483678" r:id="rId11"/>
    <p:sldLayoutId id="2147483675" r:id="rId12"/>
    <p:sldLayoutId id="2147483690" r:id="rId13"/>
    <p:sldLayoutId id="2147483685" r:id="rId14"/>
    <p:sldLayoutId id="2147483686" r:id="rId15"/>
    <p:sldLayoutId id="2147483691" r:id="rId16"/>
    <p:sldLayoutId id="214748368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1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27" indent="-241927" algn="l" defTabSz="967710" rtl="0" eaLnBrk="1" latinLnBrk="0" hangingPunct="1">
        <a:lnSpc>
          <a:spcPct val="90000"/>
        </a:lnSpc>
        <a:spcBef>
          <a:spcPts val="1058"/>
        </a:spcBef>
        <a:buFontTx/>
        <a:buBlip>
          <a:blip r:embed="rId19"/>
        </a:buBlip>
        <a:defRPr sz="2963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78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37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117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49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34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0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05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91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765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55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1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56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1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27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12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983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838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1">
          <p15:clr>
            <a:srgbClr val="F26B43"/>
          </p15:clr>
        </p15:guide>
        <p15:guide id="2" orient="horz" pos="227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227">
          <p15:clr>
            <a:srgbClr val="F26B43"/>
          </p15:clr>
        </p15:guide>
        <p15:guide id="5" orient="horz" pos="2041">
          <p15:clr>
            <a:srgbClr val="F26B43"/>
          </p15:clr>
        </p15:guide>
        <p15:guide id="6" pos="7446" userDrawn="1">
          <p15:clr>
            <a:srgbClr val="F26B43"/>
          </p15:clr>
        </p15:guide>
        <p15:guide id="7" orient="horz" pos="3651">
          <p15:clr>
            <a:srgbClr val="F26B43"/>
          </p15:clr>
        </p15:guide>
        <p15:guide id="8" orient="horz" pos="2514">
          <p15:clr>
            <a:srgbClr val="FDE53C"/>
          </p15:clr>
        </p15:guide>
        <p15:guide id="9" orient="horz" pos="1554">
          <p15:clr>
            <a:srgbClr val="FDE53C"/>
          </p15:clr>
        </p15:guide>
        <p15:guide id="12" pos="2418">
          <p15:clr>
            <a:srgbClr val="A4A3A4"/>
          </p15:clr>
        </p15:guide>
        <p15:guide id="13" pos="4830">
          <p15:clr>
            <a:srgbClr val="A4A3A4"/>
          </p15:clr>
        </p15:guide>
        <p15:guide id="14" orient="horz" pos="1356">
          <p15:clr>
            <a:srgbClr val="A4A3A4"/>
          </p15:clr>
        </p15:guide>
        <p15:guide id="15" orient="horz" pos="27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69D90C-0D97-2F45-6FBC-AE75ADD0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下撤方案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23FA9B-01C1-1A3D-FD41-E350181202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5.5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公里处、</a:t>
            </a: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6.5-8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公里处、</a:t>
            </a: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11-13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公里处、</a:t>
            </a: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19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公里处，路线皆为沿公路路段，可视情况决定下撤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MY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29B296-5105-CA82-3E83-381F973B4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60" y="1740460"/>
            <a:ext cx="3275545" cy="51943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C4341CD-4487-0E54-C00D-12F4E7BB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420" y="1683310"/>
            <a:ext cx="3180639" cy="53086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E312D86-5084-F5E9-7785-2AF3F784A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710" y="1740460"/>
            <a:ext cx="3420807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1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6B4954-D82B-34CD-EB8D-8E410307D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天气及日出日落情况</a:t>
            </a:r>
            <a:endParaRPr lang="en-MY" dirty="0"/>
          </a:p>
        </p:txBody>
      </p:sp>
      <p:pic>
        <p:nvPicPr>
          <p:cNvPr id="4" name="内容占位符 3" descr="图片包含 图形用户界面&#10;&#10;描述已自动生成">
            <a:extLst>
              <a:ext uri="{FF2B5EF4-FFF2-40B4-BE49-F238E27FC236}">
                <a16:creationId xmlns:a16="http://schemas.microsoft.com/office/drawing/2014/main" id="{1D972B2C-9DC2-EDD8-4866-E2CC816936D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1368" y="1373187"/>
            <a:ext cx="3714750" cy="168592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C395230-24D1-ADB1-555E-DB4F6C305780}"/>
              </a:ext>
            </a:extLst>
          </p:cNvPr>
          <p:cNvSpPr txBox="1"/>
          <p:nvPr/>
        </p:nvSpPr>
        <p:spPr>
          <a:xfrm>
            <a:off x="381368" y="3352800"/>
            <a:ext cx="466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天气较热，有可能下雨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4716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4A7C54-D243-E2C4-F792-5AAE787D0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装备</a:t>
            </a:r>
            <a:r>
              <a:rPr lang="en-MY" altLang="zh-CN" dirty="0"/>
              <a:t>-</a:t>
            </a:r>
            <a:r>
              <a:rPr lang="zh-CN" altLang="en-US" dirty="0"/>
              <a:t>衣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8D01BF-C71D-75EE-B5A3-26C2BA56398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保护层：冲锋衣（过密林防刮，防风防雨）、冲锋裤</a:t>
            </a:r>
            <a:r>
              <a:rPr lang="en-US" altLang="zh-CN" dirty="0"/>
              <a:t>or</a:t>
            </a:r>
            <a:r>
              <a:rPr lang="zh-CN" altLang="en-US" dirty="0"/>
              <a:t>速干裤</a:t>
            </a:r>
            <a:endParaRPr lang="en-MY" altLang="zh-CN" dirty="0"/>
          </a:p>
          <a:p>
            <a:r>
              <a:rPr lang="zh-CN" altLang="en-US" dirty="0"/>
              <a:t>保暖层：抓绒（晚上营地温度较低，白天徒步中不穿）</a:t>
            </a:r>
            <a:endParaRPr lang="en-MY" altLang="zh-CN" dirty="0"/>
          </a:p>
          <a:p>
            <a:r>
              <a:rPr lang="zh-CN" altLang="en-US" dirty="0"/>
              <a:t>排汗层：速干衣</a:t>
            </a:r>
            <a:endParaRPr lang="en-MY" altLang="zh-CN" dirty="0"/>
          </a:p>
          <a:p>
            <a:r>
              <a:rPr lang="zh-CN" altLang="en-US" dirty="0"/>
              <a:t>袜子：运动袜</a:t>
            </a:r>
            <a:r>
              <a:rPr lang="en-US" altLang="zh-CN" dirty="0"/>
              <a:t>or</a:t>
            </a:r>
            <a:r>
              <a:rPr lang="zh-CN" altLang="en-US" dirty="0"/>
              <a:t>羊毛袜</a:t>
            </a:r>
            <a:endParaRPr lang="en-MY" altLang="zh-CN" dirty="0"/>
          </a:p>
          <a:p>
            <a:r>
              <a:rPr lang="zh-CN" altLang="en-US" dirty="0"/>
              <a:t>其他：护膝、帽子、冰袖</a:t>
            </a:r>
            <a:endParaRPr lang="en-MY" altLang="zh-CN" dirty="0"/>
          </a:p>
          <a:p>
            <a:r>
              <a:rPr lang="zh-CN" altLang="en-US" dirty="0"/>
              <a:t>多备一套贴身衣物</a:t>
            </a:r>
            <a:endParaRPr lang="en-MY" altLang="zh-CN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6823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3A78A-CFA7-0ADF-BF40-A76AF81F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装备</a:t>
            </a:r>
            <a:r>
              <a:rPr lang="en-MY" altLang="zh-CN" dirty="0"/>
              <a:t>-</a:t>
            </a:r>
            <a:r>
              <a:rPr lang="zh-CN" altLang="en-US" dirty="0"/>
              <a:t>食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8428B5-B0AB-4CCD-0367-5B164B8A453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冷餐：</a:t>
            </a:r>
            <a:r>
              <a:rPr lang="en-MY" dirty="0"/>
              <a:t>DAY1 </a:t>
            </a:r>
            <a:r>
              <a:rPr lang="zh-CN" altLang="en-US" dirty="0"/>
              <a:t>午饭</a:t>
            </a:r>
            <a:endParaRPr lang="en-MY" altLang="zh-CN" dirty="0"/>
          </a:p>
          <a:p>
            <a:r>
              <a:rPr lang="zh-CN" altLang="en-US" dirty="0"/>
              <a:t>热餐：</a:t>
            </a:r>
            <a:r>
              <a:rPr lang="en-MY" altLang="zh-CN" dirty="0"/>
              <a:t>DAY1</a:t>
            </a:r>
            <a:r>
              <a:rPr lang="zh-CN" altLang="en-US" dirty="0"/>
              <a:t>晚饭，</a:t>
            </a:r>
            <a:r>
              <a:rPr lang="en-MY" altLang="zh-CN" dirty="0"/>
              <a:t>DAY2 </a:t>
            </a:r>
            <a:r>
              <a:rPr lang="zh-CN" altLang="en-US" dirty="0"/>
              <a:t>早饭</a:t>
            </a:r>
            <a:endParaRPr lang="en-MY" altLang="zh-CN" dirty="0"/>
          </a:p>
          <a:p>
            <a:r>
              <a:rPr lang="zh-CN" altLang="en-US" dirty="0"/>
              <a:t>炉头，锅，气罐</a:t>
            </a:r>
            <a:endParaRPr lang="en-MY" altLang="zh-CN" dirty="0"/>
          </a:p>
          <a:p>
            <a:r>
              <a:rPr lang="zh-CN" altLang="en-US" dirty="0"/>
              <a:t>打火机</a:t>
            </a:r>
            <a:r>
              <a:rPr lang="en-US" altLang="zh-CN" dirty="0"/>
              <a:t>or</a:t>
            </a:r>
            <a:r>
              <a:rPr lang="zh-CN" altLang="en-US" dirty="0"/>
              <a:t>打火石</a:t>
            </a:r>
            <a:endParaRPr lang="en-MY" altLang="zh-CN" dirty="0"/>
          </a:p>
          <a:p>
            <a:r>
              <a:rPr lang="zh-CN" altLang="en-US" dirty="0"/>
              <a:t>餐具</a:t>
            </a:r>
            <a:endParaRPr lang="en-MY" altLang="zh-CN" dirty="0"/>
          </a:p>
          <a:p>
            <a:r>
              <a:rPr lang="zh-CN" altLang="en-US" dirty="0"/>
              <a:t>纸巾、湿巾、垃圾袋</a:t>
            </a:r>
            <a:endParaRPr lang="en-MY" altLang="zh-CN" dirty="0"/>
          </a:p>
          <a:p>
            <a:endParaRPr lang="en-MY" altLang="zh-CN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6946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CDA463-9C8C-B1CD-4C7F-A3F9686BB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装备</a:t>
            </a:r>
            <a:r>
              <a:rPr lang="en-MY" altLang="zh-CN" dirty="0"/>
              <a:t>-</a:t>
            </a:r>
            <a:r>
              <a:rPr lang="zh-CN" altLang="en-US" dirty="0"/>
              <a:t>住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199A38-2831-C85A-6994-53D920DF2C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帐篷</a:t>
            </a:r>
            <a:endParaRPr lang="en-MY" altLang="zh-CN" dirty="0"/>
          </a:p>
          <a:p>
            <a:r>
              <a:rPr lang="zh-CN" altLang="en-US" dirty="0"/>
              <a:t>防潮垫</a:t>
            </a:r>
            <a:endParaRPr lang="en-MY" altLang="zh-CN" dirty="0"/>
          </a:p>
          <a:p>
            <a:r>
              <a:rPr lang="zh-CN" altLang="en-US" dirty="0"/>
              <a:t>睡袋（推荐温标</a:t>
            </a:r>
            <a:r>
              <a:rPr lang="zh-CN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dirty="0">
                <a:ea typeface="等线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℃</a:t>
            </a:r>
            <a:r>
              <a:rPr lang="zh-CN" altLang="en-US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MY" altLang="zh-CN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dirty="0">
                <a:ea typeface="等线" panose="02010600030101010101" pitchFamily="2" charset="-122"/>
                <a:cs typeface="Times New Roman" panose="02020603050405020304" pitchFamily="18" charset="0"/>
              </a:rPr>
              <a:t>用塑料袋做好防水</a:t>
            </a:r>
            <a:endParaRPr lang="en-MY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A432634-B852-F65F-BA7C-58E58EC55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477" y="243000"/>
            <a:ext cx="4109323" cy="547256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0244734-D5B9-8993-6F33-3706FB028299}"/>
              </a:ext>
            </a:extLst>
          </p:cNvPr>
          <p:cNvSpPr txBox="1"/>
          <p:nvPr/>
        </p:nvSpPr>
        <p:spPr>
          <a:xfrm>
            <a:off x="5511800" y="5943600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营地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1092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7E1960-A24B-D8D7-6C07-B8FFF7938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装备</a:t>
            </a:r>
            <a:r>
              <a:rPr lang="en-MY" altLang="zh-CN" dirty="0"/>
              <a:t>-</a:t>
            </a:r>
            <a:r>
              <a:rPr lang="zh-CN" altLang="en-US" dirty="0"/>
              <a:t>行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3AE0C7-A4AB-D035-9F0F-D1CF6145A06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头灯（必备）</a:t>
            </a:r>
            <a:endParaRPr lang="en-MY" altLang="zh-CN" dirty="0"/>
          </a:p>
          <a:p>
            <a:r>
              <a:rPr lang="zh-CN" altLang="en-US" dirty="0"/>
              <a:t>徒步鞋（必备）</a:t>
            </a:r>
            <a:endParaRPr lang="en-MY" altLang="zh-CN" dirty="0"/>
          </a:p>
          <a:p>
            <a:r>
              <a:rPr lang="zh-CN" altLang="en-US" dirty="0"/>
              <a:t>背包：</a:t>
            </a:r>
            <a:r>
              <a:rPr lang="en-MY" altLang="zh-CN" dirty="0"/>
              <a:t>65L</a:t>
            </a:r>
            <a:r>
              <a:rPr lang="zh-CN" altLang="en-US" dirty="0"/>
              <a:t>左右，下包扣腰扣</a:t>
            </a:r>
            <a:endParaRPr lang="en-MY" altLang="zh-CN" dirty="0"/>
          </a:p>
          <a:p>
            <a:r>
              <a:rPr lang="zh-CN" altLang="en-US" dirty="0"/>
              <a:t>登山杖：建议用一对</a:t>
            </a:r>
            <a:endParaRPr lang="en-MY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0F62F6B-6A9B-3E1D-D388-D69458B3E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635" y="921121"/>
            <a:ext cx="2116265" cy="204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6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83157F-255A-39A2-58EE-DA497C790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食物准备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8A98EC-BCBC-DCF2-A521-E92C74B9418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水</a:t>
            </a:r>
            <a:r>
              <a:rPr lang="en-MY" altLang="zh-CN" dirty="0"/>
              <a:t>1.5-2</a:t>
            </a:r>
            <a:r>
              <a:rPr lang="en-US" altLang="zh-CN" dirty="0"/>
              <a:t>L</a:t>
            </a:r>
          </a:p>
          <a:p>
            <a:r>
              <a:rPr lang="en-MY" altLang="zh-CN" dirty="0"/>
              <a:t>DAY1</a:t>
            </a:r>
            <a:r>
              <a:rPr lang="zh-CN" altLang="en-US" dirty="0"/>
              <a:t> 午饭：冷餐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面包</a:t>
            </a:r>
            <a:r>
              <a:rPr lang="en-MY" altLang="zh-CN" dirty="0"/>
              <a:t>150</a:t>
            </a:r>
            <a:r>
              <a:rPr lang="en-US" altLang="zh-CN" dirty="0"/>
              <a:t>g</a:t>
            </a:r>
            <a:r>
              <a:rPr lang="zh-CN" altLang="en-US" dirty="0"/>
              <a:t>左右、火腿、果酱。。。</a:t>
            </a:r>
            <a:endParaRPr lang="en-MY" altLang="zh-CN" dirty="0"/>
          </a:p>
          <a:p>
            <a:r>
              <a:rPr lang="en-US" altLang="zh-CN" dirty="0"/>
              <a:t>DAY1 </a:t>
            </a:r>
            <a:r>
              <a:rPr lang="zh-CN" altLang="en-US" dirty="0"/>
              <a:t>晚饭：开火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面条、蛋白质（注重补充碳水</a:t>
            </a:r>
            <a:endParaRPr lang="en-MY" altLang="zh-CN" dirty="0"/>
          </a:p>
          <a:p>
            <a:r>
              <a:rPr lang="en-MY" altLang="zh-CN" dirty="0"/>
              <a:t>DAY2 </a:t>
            </a:r>
            <a:r>
              <a:rPr lang="zh-CN" altLang="en-US" dirty="0"/>
              <a:t>早饭：开火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麦片、奶茶。。。</a:t>
            </a:r>
            <a:endParaRPr lang="en-MY" altLang="zh-CN" dirty="0"/>
          </a:p>
          <a:p>
            <a:r>
              <a:rPr lang="zh-CN" altLang="en-US" dirty="0"/>
              <a:t>路餐：路上随时补充能量用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巧克力、盐津葡萄。。。（补充热量和电解质</a:t>
            </a:r>
            <a:endParaRPr lang="en-US" altLang="zh-CN" dirty="0"/>
          </a:p>
          <a:p>
            <a:endParaRPr lang="en-MY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5F6F3A5-18DA-F93E-FEA9-0DB113AF6B9D}"/>
              </a:ext>
            </a:extLst>
          </p:cNvPr>
          <p:cNvSpPr txBox="1"/>
          <p:nvPr/>
        </p:nvSpPr>
        <p:spPr>
          <a:xfrm>
            <a:off x="6096000" y="1142440"/>
            <a:ext cx="307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>
                <a:solidFill>
                  <a:srgbClr val="FF0000"/>
                </a:solidFill>
              </a:rPr>
              <a:t>**</a:t>
            </a:r>
            <a:r>
              <a:rPr lang="zh-CN" altLang="en-US" sz="2800" dirty="0">
                <a:solidFill>
                  <a:srgbClr val="FF0000"/>
                </a:solidFill>
              </a:rPr>
              <a:t>严禁酒精类饮品</a:t>
            </a:r>
            <a:endParaRPr lang="en-MY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51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8E66A5-05D7-F15F-6729-70F12A67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  <a:r>
              <a:rPr lang="en-MY" altLang="zh-CN" dirty="0"/>
              <a:t>-</a:t>
            </a:r>
            <a:r>
              <a:rPr lang="zh-CN" altLang="en-US" dirty="0"/>
              <a:t>装备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CE28C7-4044-1ACF-384E-8784F7765F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负重：女生不超过</a:t>
            </a:r>
            <a:r>
              <a:rPr lang="en-MY" altLang="zh-CN" dirty="0"/>
              <a:t>10</a:t>
            </a:r>
            <a:r>
              <a:rPr lang="en-US" altLang="zh-CN" dirty="0"/>
              <a:t>kg</a:t>
            </a:r>
            <a:r>
              <a:rPr lang="zh-CN" altLang="en-US" dirty="0"/>
              <a:t>、男生不超过</a:t>
            </a:r>
            <a:r>
              <a:rPr lang="en-MY" altLang="zh-CN" dirty="0"/>
              <a:t>12</a:t>
            </a:r>
            <a:r>
              <a:rPr lang="en-US" altLang="zh-CN" dirty="0"/>
              <a:t>kg</a:t>
            </a:r>
          </a:p>
          <a:p>
            <a:r>
              <a:rPr lang="zh-CN" altLang="en-US" dirty="0"/>
              <a:t>其他物品：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手机、充电宝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证件</a:t>
            </a:r>
            <a:endParaRPr lang="en-MY" altLang="zh-CN" dirty="0"/>
          </a:p>
          <a:p>
            <a:r>
              <a:rPr lang="zh-CN" altLang="en-US" dirty="0"/>
              <a:t>禁止携带过重的非必须品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931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51C455-B28D-1551-38E3-5E6923B64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  <a:r>
              <a:rPr lang="en-MY" altLang="zh-CN" dirty="0"/>
              <a:t>-</a:t>
            </a:r>
            <a:r>
              <a:rPr lang="zh-CN" altLang="en-US" dirty="0"/>
              <a:t>行进间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AB2609-888B-1510-4C20-4D0780D2252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单列进行：顺序为（领队</a:t>
            </a:r>
            <a:r>
              <a:rPr lang="en-MY" altLang="zh-CN" dirty="0"/>
              <a:t>-</a:t>
            </a:r>
            <a:r>
              <a:rPr lang="zh-CN" altLang="en-US" dirty="0"/>
              <a:t>队员</a:t>
            </a:r>
            <a:r>
              <a:rPr lang="en-MY" altLang="zh-CN" dirty="0"/>
              <a:t>-</a:t>
            </a:r>
            <a:r>
              <a:rPr lang="zh-CN" altLang="en-US" dirty="0"/>
              <a:t>压队）</a:t>
            </a:r>
            <a:endParaRPr lang="en-MY" altLang="zh-CN" dirty="0"/>
          </a:p>
          <a:p>
            <a:r>
              <a:rPr lang="zh-CN" altLang="en-US" dirty="0"/>
              <a:t>保持适当间距，过密林时稍微拉开间距，开阔平坦路段跟紧队伍</a:t>
            </a:r>
            <a:endParaRPr lang="en-MY" altLang="zh-CN" dirty="0"/>
          </a:p>
          <a:p>
            <a:r>
              <a:rPr lang="zh-CN" altLang="en-US" dirty="0"/>
              <a:t>看不见人了要及时喊住前面的同学</a:t>
            </a:r>
            <a:endParaRPr lang="en-MY" altLang="zh-CN" dirty="0"/>
          </a:p>
          <a:p>
            <a:r>
              <a:rPr lang="zh-CN" altLang="en-US" dirty="0"/>
              <a:t>遇到岔路要告诉后面的同学（大喊岔路向右</a:t>
            </a:r>
            <a:r>
              <a:rPr lang="en-US" altLang="zh-CN" dirty="0"/>
              <a:t>or</a:t>
            </a:r>
            <a:r>
              <a:rPr lang="zh-CN" altLang="en-US" dirty="0"/>
              <a:t>向左</a:t>
            </a:r>
            <a:endParaRPr lang="en-MY" altLang="zh-CN" dirty="0"/>
          </a:p>
          <a:p>
            <a:r>
              <a:rPr lang="zh-CN" altLang="en-US" dirty="0"/>
              <a:t>遇到落石大喊落石</a:t>
            </a:r>
            <a:endParaRPr lang="en-MY" altLang="zh-CN" dirty="0"/>
          </a:p>
          <a:p>
            <a:r>
              <a:rPr lang="zh-CN" altLang="en-US" dirty="0"/>
              <a:t>让路：背靠山体，面朝悬崖</a:t>
            </a:r>
            <a:endParaRPr lang="en-MY" altLang="zh-CN" dirty="0"/>
          </a:p>
          <a:p>
            <a:pPr marL="0" indent="0">
              <a:buNone/>
            </a:pPr>
            <a:endParaRPr lang="en-MY" altLang="zh-CN" dirty="0"/>
          </a:p>
        </p:txBody>
      </p:sp>
    </p:spTree>
    <p:extLst>
      <p:ext uri="{BB962C8B-B14F-4D97-AF65-F5344CB8AC3E}">
        <p14:creationId xmlns:p14="http://schemas.microsoft.com/office/powerpoint/2010/main" val="320079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5782EF-1FD3-289D-5219-5494B245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  <a:r>
              <a:rPr lang="en-MY" altLang="zh-CN" dirty="0"/>
              <a:t>-</a:t>
            </a:r>
            <a:r>
              <a:rPr lang="zh-CN" altLang="en-US" dirty="0"/>
              <a:t>行进间</a:t>
            </a:r>
            <a:endParaRPr lang="en-MY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C7119B7-A2DE-4259-E64E-2FBEF264BD5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657259" y="1604678"/>
            <a:ext cx="4877481" cy="4067743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98DBFDD-596A-EE6A-940A-54C3F6AB45EC}"/>
              </a:ext>
            </a:extLst>
          </p:cNvPr>
          <p:cNvSpPr txBox="1"/>
          <p:nvPr/>
        </p:nvSpPr>
        <p:spPr>
          <a:xfrm>
            <a:off x="3276600" y="5562600"/>
            <a:ext cx="309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图是盗来的</a:t>
            </a:r>
            <a:endParaRPr lang="en-MY" altLang="zh-CN" dirty="0"/>
          </a:p>
          <a:p>
            <a:r>
              <a:rPr lang="en-US" altLang="zh-CN" dirty="0"/>
              <a:t>credits to </a:t>
            </a:r>
            <a:r>
              <a:rPr lang="zh-CN" altLang="en-US" dirty="0"/>
              <a:t>画图的人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3817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D7FBBB-6650-9176-9AA5-AB24E39C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  <a:r>
              <a:rPr lang="en-MY" altLang="zh-CN" dirty="0"/>
              <a:t>-</a:t>
            </a:r>
            <a:r>
              <a:rPr lang="zh-CN" altLang="en-US" dirty="0"/>
              <a:t>营地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24F62C-815A-CAF7-66EF-1ED01BEB9F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小心用火，帐篷远离火源，尽量在没有植物的地面用火</a:t>
            </a:r>
            <a:endParaRPr lang="en-MY" altLang="zh-CN" dirty="0"/>
          </a:p>
          <a:p>
            <a:r>
              <a:rPr lang="zh-CN" altLang="en-US" dirty="0"/>
              <a:t>离开营地必须两人同行，且要告知其他同学</a:t>
            </a:r>
            <a:endParaRPr lang="en-MY" altLang="zh-CN" dirty="0"/>
          </a:p>
          <a:p>
            <a:r>
              <a:rPr lang="zh-CN" altLang="en-US" dirty="0"/>
              <a:t>切忌私自离开营地</a:t>
            </a:r>
            <a:endParaRPr lang="en-MY" altLang="zh-CN" dirty="0"/>
          </a:p>
          <a:p>
            <a:r>
              <a:rPr lang="zh-CN" altLang="en-US" dirty="0"/>
              <a:t>徒步鞋晚上要做好防潮</a:t>
            </a:r>
            <a:endParaRPr lang="en-MY" altLang="zh-CN" dirty="0"/>
          </a:p>
          <a:p>
            <a:r>
              <a:rPr lang="zh-CN" altLang="en-US" dirty="0"/>
              <a:t>上厕所远离营地及水源</a:t>
            </a:r>
            <a:endParaRPr lang="en-MY" altLang="zh-CN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944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C4B3C3-8E49-A127-51E3-CA2258ADC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其他注意事项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7767AE-A3B4-FFEA-6AE4-B5AAB8FFFE2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无恒山野</a:t>
            </a:r>
            <a:r>
              <a:rPr lang="en-MY" altLang="zh-CN" dirty="0"/>
              <a:t>l</a:t>
            </a:r>
            <a:r>
              <a:rPr lang="en-US" altLang="zh-CN" dirty="0"/>
              <a:t>eave no trace</a:t>
            </a:r>
            <a:endParaRPr lang="en-MY" altLang="zh-CN" dirty="0"/>
          </a:p>
          <a:p>
            <a:r>
              <a:rPr lang="zh-CN" altLang="en-US" dirty="0"/>
              <a:t>户外急救常识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迷路：原地等待或⾄最近的有路的地⽅等待，不要⾃⼰出发找队伍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有问题喊领队组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扭伤等请及时呼叫领队组，由领队组来处理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不要采摘野果，有朽⽊处注意蚊⾍⿏蚁蛇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严禁在溪⽔较急的地⽅嬉戏打闹，安全第⼀</a:t>
            </a:r>
            <a:endParaRPr lang="en-MY" altLang="zh-CN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1502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EB815C7-3856-4E48-B4E6-B65DA112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116630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THEME" val="78c8f87c-62e1-4241-a275-173841f12d59"/>
</p:tagLst>
</file>

<file path=ppt/theme/theme1.xml><?xml version="1.0" encoding="utf-8"?>
<a:theme xmlns:a="http://schemas.openxmlformats.org/drawingml/2006/main" name="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  <a:effectLst/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演示文稿1" id="{58207EA5-DF65-41EA-AC31-C4A3CCF3DB63}" vid="{ECDA9F49-FF6D-42F4-A480-1F82BD0E4C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4220</TotalTime>
  <Words>501</Words>
  <Application>Microsoft Office PowerPoint</Application>
  <PresentationFormat>宽屏</PresentationFormat>
  <Paragraphs>71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6" baseType="lpstr">
      <vt:lpstr>等线</vt:lpstr>
      <vt:lpstr>Arial</vt:lpstr>
      <vt:lpstr>自定义设计方案</vt:lpstr>
      <vt:lpstr>下撤方案</vt:lpstr>
      <vt:lpstr>天气及日出日落情况</vt:lpstr>
      <vt:lpstr>装备-衣</vt:lpstr>
      <vt:lpstr>装备-食</vt:lpstr>
      <vt:lpstr>装备-住</vt:lpstr>
      <vt:lpstr>装备-行</vt:lpstr>
      <vt:lpstr>食物准备</vt:lpstr>
      <vt:lpstr>注意事项-装备</vt:lpstr>
      <vt:lpstr>注意事项-行进间</vt:lpstr>
      <vt:lpstr>注意事项-行进间</vt:lpstr>
      <vt:lpstr>注意事项-营地</vt:lpstr>
      <vt:lpstr>其他注意事项</vt:lpstr>
      <vt:lpstr>谢谢！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李一</dc:creator>
  <cp:lastModifiedBy>天乐 刘</cp:lastModifiedBy>
  <cp:revision>281</cp:revision>
  <cp:lastPrinted>2017-10-17T16:00:00Z</cp:lastPrinted>
  <dcterms:created xsi:type="dcterms:W3CDTF">2017-10-17T16:00:00Z</dcterms:created>
  <dcterms:modified xsi:type="dcterms:W3CDTF">2024-05-08T05:44:01Z</dcterms:modified>
  <cp:category>work report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a173570b-f82c-4049-95f2-66cf58a73903</vt:lpwstr>
  </property>
</Properties>
</file>