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87" r:id="rId5"/>
    <p:sldId id="288" r:id="rId6"/>
    <p:sldId id="289" r:id="rId7"/>
    <p:sldId id="260" r:id="rId8"/>
    <p:sldId id="283" r:id="rId9"/>
    <p:sldId id="284" r:id="rId10"/>
    <p:sldId id="286" r:id="rId11"/>
    <p:sldId id="263" r:id="rId12"/>
    <p:sldId id="264" r:id="rId13"/>
    <p:sldId id="265" r:id="rId14"/>
    <p:sldId id="266" r:id="rId15"/>
    <p:sldId id="267" r:id="rId16"/>
    <p:sldId id="268" r:id="rId17"/>
    <p:sldId id="290" r:id="rId18"/>
    <p:sldId id="291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6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9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16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3897591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255853" y="4134294"/>
            <a:ext cx="6901306" cy="10394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4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</a:t>
            </a:r>
            <a:r>
              <a:rPr lang="en-US" sz="4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405</a:t>
            </a:r>
            <a:r>
              <a:rPr lang="zh-CN" altLang="en-US" sz="4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大雷山</a:t>
            </a:r>
            <a:r>
              <a:rPr sz="4700" b="1" kern="0" spc="5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准备会</a:t>
            </a:r>
            <a:endParaRPr lang="en-US" altLang="en-US" sz="4700" dirty="0"/>
          </a:p>
          <a:p>
            <a:pPr algn="l" rtl="0" eaLnBrk="0">
              <a:lnSpc>
                <a:spcPct val="113000"/>
              </a:lnSpc>
            </a:pPr>
            <a:endParaRPr lang="en-US" altLang="en-US" sz="500" dirty="0"/>
          </a:p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6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2023年</a:t>
            </a:r>
            <a:r>
              <a:rPr lang="en-US"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</a:t>
            </a: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月</a:t>
            </a:r>
            <a:endParaRPr lang="en-US" altLang="en-US" sz="20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07252" y="5815583"/>
            <a:ext cx="2458211" cy="6507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/>
          <p:nvPr/>
        </p:nvSpPr>
        <p:spPr>
          <a:xfrm>
            <a:off x="611149" y="2508961"/>
            <a:ext cx="8159115" cy="1673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9000"/>
              </a:lnSpc>
            </a:pPr>
            <a:r>
              <a:rPr sz="4700" kern="0" spc="10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4700" kern="0" spc="1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迟到一分钟10个俯卧</a:t>
            </a:r>
            <a:r>
              <a:rPr sz="4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撑</a:t>
            </a:r>
            <a:endParaRPr lang="en-US" altLang="en-US" sz="4700" dirty="0"/>
          </a:p>
          <a:p>
            <a:pPr algn="l" rtl="0" eaLnBrk="0">
              <a:lnSpc>
                <a:spcPct val="101000"/>
              </a:lnSpc>
            </a:pPr>
            <a:endParaRPr lang="en-US" altLang="en-US" sz="1800" dirty="0"/>
          </a:p>
          <a:p>
            <a:pPr algn="l" rtl="0" eaLnBrk="0">
              <a:lnSpc>
                <a:spcPct val="1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790"/>
              </a:lnSpc>
            </a:pPr>
            <a:r>
              <a:rPr sz="4700" kern="0" spc="4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4700" kern="0" spc="-61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4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下背包腰扣没扣，</a:t>
            </a:r>
            <a:r>
              <a:rPr sz="4700" kern="0" spc="-8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4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10个俯卧撑</a:t>
            </a:r>
            <a:endParaRPr lang="en-US" altLang="en-US" sz="4700" dirty="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-12700" y="995134"/>
            <a:ext cx="9169400" cy="4483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1150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协会纪律                                                               </a:t>
            </a:r>
            <a:endParaRPr lang="en-US" altLang="en-US" sz="3200" dirty="0"/>
          </a:p>
        </p:txBody>
      </p:sp>
      <p:sp>
        <p:nvSpPr>
          <p:cNvPr id="1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959579" y="2694777"/>
            <a:ext cx="1878329" cy="20948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27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领队</a:t>
            </a:r>
            <a:r>
              <a:rPr sz="2700" b="1" kern="0" spc="50" dirty="0">
                <a:ln w="10151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:</a:t>
            </a:r>
            <a:endParaRPr lang="en-US" altLang="en-US" sz="2700" dirty="0"/>
          </a:p>
          <a:p>
            <a:pPr marL="13335" algn="l" rtl="0" eaLnBrk="0">
              <a:lnSpc>
                <a:spcPct val="88000"/>
              </a:lnSpc>
              <a:spcBef>
                <a:spcPts val="510"/>
              </a:spcBef>
            </a:pPr>
            <a:r>
              <a:rPr sz="27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压队</a:t>
            </a:r>
            <a:r>
              <a:rPr sz="2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endParaRPr lang="en-US" altLang="en-US" sz="2700" dirty="0"/>
          </a:p>
          <a:p>
            <a:pPr marL="32385" algn="l" rtl="0" eaLnBrk="0">
              <a:lnSpc>
                <a:spcPct val="82000"/>
              </a:lnSpc>
              <a:spcBef>
                <a:spcPts val="490"/>
              </a:spcBef>
            </a:pPr>
            <a:r>
              <a:rPr sz="2700" b="1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副领队</a:t>
            </a: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endParaRPr lang="en-US" altLang="en-US" sz="2700" dirty="0"/>
          </a:p>
          <a:p>
            <a:pPr marL="41275" algn="l" rtl="0" eaLnBrk="0">
              <a:lnSpc>
                <a:spcPts val="3300"/>
              </a:lnSpc>
            </a:pPr>
            <a:r>
              <a:rPr sz="27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队医</a:t>
            </a:r>
            <a:r>
              <a:rPr sz="27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endParaRPr lang="en-US" altLang="en-US" sz="2700" dirty="0"/>
          </a:p>
          <a:p>
            <a:pPr marL="16510" algn="l" rtl="0" eaLnBrk="0">
              <a:lnSpc>
                <a:spcPct val="90000"/>
              </a:lnSpc>
              <a:spcBef>
                <a:spcPts val="720"/>
              </a:spcBef>
            </a:pPr>
            <a:r>
              <a:rPr sz="27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基地联系人</a:t>
            </a:r>
            <a:r>
              <a:rPr sz="2700" b="1" kern="0" spc="70" dirty="0">
                <a:ln w="10151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:</a:t>
            </a:r>
            <a:endParaRPr lang="en-US" altLang="en-US" sz="2700" dirty="0"/>
          </a:p>
        </p:txBody>
      </p:sp>
      <p:sp>
        <p:nvSpPr>
          <p:cNvPr id="22" name="textbox 22"/>
          <p:cNvSpPr/>
          <p:nvPr/>
        </p:nvSpPr>
        <p:spPr>
          <a:xfrm>
            <a:off x="-12700" y="998797"/>
            <a:ext cx="9169400" cy="4445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261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领队组分工                              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</a:t>
            </a:r>
            <a:endParaRPr lang="en-US" altLang="en-US" sz="3200" dirty="0"/>
          </a:p>
        </p:txBody>
      </p:sp>
      <p:sp>
        <p:nvSpPr>
          <p:cNvPr id="2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8"/>
          <p:cNvSpPr/>
          <p:nvPr/>
        </p:nvSpPr>
        <p:spPr>
          <a:xfrm>
            <a:off x="668228" y="1714827"/>
            <a:ext cx="3618865" cy="2581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l"/>
            <a:r>
              <a:rPr lang="zh-CN" altLang="en-US" sz="2800" b="0" i="0" dirty="0">
                <a:effectLst/>
                <a:latin typeface="Lato" panose="020F0502020204030203" pitchFamily="34" charset="0"/>
              </a:rPr>
              <a:t>路线：荷叶湾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-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大雷山顶（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1231m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）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-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半山腰的机耕道（有座房子）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-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小大雷顶（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1100m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）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-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大雷山顶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-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山往（村庄）</a:t>
            </a:r>
            <a:r>
              <a:rPr lang="en-US" altLang="zh-CN" sz="2800" b="0" i="0" dirty="0">
                <a:effectLst/>
                <a:latin typeface="Lato" panose="020F0502020204030203" pitchFamily="34" charset="0"/>
              </a:rPr>
              <a:t>-</a:t>
            </a:r>
            <a:r>
              <a:rPr lang="zh-CN" altLang="en-US" sz="2800" b="0" i="0" dirty="0">
                <a:effectLst/>
                <a:latin typeface="Lato" panose="020F0502020204030203" pitchFamily="34" charset="0"/>
              </a:rPr>
              <a:t>荷叶湾</a:t>
            </a:r>
            <a:br>
              <a:rPr lang="zh-CN" altLang="en-US" sz="2800" b="0" i="0" dirty="0">
                <a:effectLst/>
                <a:latin typeface="Lato" panose="020F0502020204030203" pitchFamily="34" charset="0"/>
              </a:rPr>
            </a:br>
            <a:endParaRPr lang="en-US" altLang="zh-CN" sz="2800" b="0" i="0" dirty="0">
              <a:effectLst/>
              <a:latin typeface="Lato" panose="020F0502020204030203" pitchFamily="34" charset="0"/>
            </a:endParaRPr>
          </a:p>
          <a:p>
            <a:pPr algn="l"/>
            <a:r>
              <a:rPr lang="en-US" altLang="zh-CN" sz="2800" b="0" i="0" dirty="0">
                <a:effectLst/>
                <a:latin typeface="Lato" panose="020F0502020204030203" pitchFamily="34" charset="0"/>
              </a:rPr>
              <a:t>D:22.6km H+:1786m H-:-1786m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96157" y="1031277"/>
            <a:ext cx="9169400" cy="446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388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线路概览                                                               </a:t>
            </a:r>
            <a:endParaRPr lang="en-US" altLang="en-US" sz="3200" dirty="0"/>
          </a:p>
        </p:txBody>
      </p:sp>
      <p:sp>
        <p:nvSpPr>
          <p:cNvPr id="3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26" name="Picture 2" descr="输入图片说明">
            <a:extLst>
              <a:ext uri="{FF2B5EF4-FFF2-40B4-BE49-F238E27FC236}">
                <a16:creationId xmlns:a16="http://schemas.microsoft.com/office/drawing/2014/main" id="{F4DB54F5-60FC-65A8-CDFC-1CCCD00C9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80" y="1140278"/>
            <a:ext cx="4450292" cy="457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8"/>
          <p:cNvSpPr/>
          <p:nvPr/>
        </p:nvSpPr>
        <p:spPr>
          <a:xfrm>
            <a:off x="372213" y="1769256"/>
            <a:ext cx="8225401" cy="2581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路况，难点与风险：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以土路和岩石块为主。在常规路线（</a:t>
            </a:r>
            <a:r>
              <a:rPr lang="en-US" altLang="zh-CN" b="0" i="0" dirty="0">
                <a:effectLst/>
                <a:latin typeface="Lato" panose="020F0502020204030203" pitchFamily="34" charset="0"/>
              </a:rPr>
              <a:t>8</a:t>
            </a:r>
            <a:r>
              <a:rPr lang="zh-CN" altLang="en-US" b="0" i="0" dirty="0">
                <a:effectLst/>
                <a:latin typeface="Lato" panose="020F0502020204030203" pitchFamily="34" charset="0"/>
              </a:rPr>
              <a:t>字下环），上山下山路况好，山脊部分路段有绳索，碎石坡不大好走，以及要爬一些石头。带绳索备用，有较陡路段。最陡巨石有绳子，但是爬石头需要人包分离。雨天不建议上山，石头湿滑。如果打雷山顶有雷击风险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八字上环路况不确定，因为走的人少，不排除植被繁茂淹没路可能。如果未经探路，不建议开。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没有看到往年攻略说有蛇。但是蛇在江浙的山普遍存在。没有听说有蚂蝗。野猪未知。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连续下雨要过溪，要铺石头</a:t>
            </a:r>
            <a:r>
              <a:rPr lang="en-US" altLang="zh-CN" b="0" i="0" dirty="0">
                <a:effectLst/>
                <a:latin typeface="Lato" panose="020F0502020204030203" pitchFamily="34" charset="0"/>
              </a:rPr>
              <a:t>/</a:t>
            </a:r>
            <a:r>
              <a:rPr lang="zh-CN" altLang="en-US" b="0" i="0" dirty="0">
                <a:effectLst/>
                <a:latin typeface="Lato" panose="020F0502020204030203" pitchFamily="34" charset="0"/>
              </a:rPr>
              <a:t>涉水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就算出发没下雨，一定要带上雨具，充电宝，有电的头灯。建议多备一件厚一点衣服以防淋湿。因为之前有人上山后下雨被淋惨然后接近失温走的很惨（他们是准备轻装但因为天气，石头很难爬，难爬还是挣扎着爬完了，爬到晚上，没有头灯，湿透很冷，比较绝望）我认为如果雨下大了直接就近下撤（除非预判不会下久），不必在山上淋雨和艰难地爬石头。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96157" y="1031277"/>
            <a:ext cx="9169400" cy="446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388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线路概览                                                               </a:t>
            </a:r>
            <a:endParaRPr lang="en-US" altLang="en-US" sz="3200" dirty="0"/>
          </a:p>
        </p:txBody>
      </p:sp>
      <p:sp>
        <p:nvSpPr>
          <p:cNvPr id="3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07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8"/>
          <p:cNvSpPr/>
          <p:nvPr/>
        </p:nvSpPr>
        <p:spPr>
          <a:xfrm>
            <a:off x="584568" y="1537162"/>
            <a:ext cx="4195395" cy="2581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强度：上大雷山爬升</a:t>
            </a:r>
            <a:r>
              <a:rPr lang="en-US" altLang="zh-CN" b="0" i="0" dirty="0">
                <a:effectLst/>
                <a:latin typeface="Lato" panose="020F0502020204030203" pitchFamily="34" charset="0"/>
              </a:rPr>
              <a:t>1k1</a:t>
            </a:r>
            <a:r>
              <a:rPr lang="zh-CN" altLang="en-US" b="0" i="0" dirty="0">
                <a:effectLst/>
                <a:latin typeface="Lato" panose="020F0502020204030203" pitchFamily="34" charset="0"/>
              </a:rPr>
              <a:t>，从八字上环爬小大雷然后返回大雷山爬升</a:t>
            </a:r>
            <a:r>
              <a:rPr lang="en-US" altLang="zh-CN" b="0" i="0" dirty="0">
                <a:effectLst/>
                <a:latin typeface="Lato" panose="020F0502020204030203" pitchFamily="34" charset="0"/>
              </a:rPr>
              <a:t>600</a:t>
            </a:r>
            <a:r>
              <a:rPr lang="zh-CN" altLang="en-US" b="0" i="0" dirty="0">
                <a:effectLst/>
                <a:latin typeface="Lato" panose="020F0502020204030203" pitchFamily="34" charset="0"/>
              </a:rPr>
              <a:t>，以及一些可能不大好爬的山脊路（坡陡</a:t>
            </a:r>
            <a:r>
              <a:rPr lang="en-US" altLang="zh-CN" b="0" i="0" dirty="0">
                <a:effectLst/>
                <a:latin typeface="Lato" panose="020F0502020204030203" pitchFamily="34" charset="0"/>
              </a:rPr>
              <a:t>+</a:t>
            </a:r>
            <a:r>
              <a:rPr lang="zh-CN" altLang="en-US" b="0" i="0" dirty="0">
                <a:effectLst/>
                <a:latin typeface="Lato" panose="020F0502020204030203" pitchFamily="34" charset="0"/>
              </a:rPr>
              <a:t>碎石</a:t>
            </a:r>
            <a:r>
              <a:rPr lang="en-US" altLang="zh-CN" b="0" i="0" dirty="0">
                <a:effectLst/>
                <a:latin typeface="Lato" panose="020F0502020204030203" pitchFamily="34" charset="0"/>
              </a:rPr>
              <a:t>+</a:t>
            </a:r>
            <a:r>
              <a:rPr lang="zh-CN" altLang="en-US" b="0" i="0" dirty="0">
                <a:effectLst/>
                <a:latin typeface="Lato" panose="020F0502020204030203" pitchFamily="34" charset="0"/>
              </a:rPr>
              <a:t>一些爬石头）需要花费时间（华师下午四点才走到山顶营地，足以说明石头和陡坡的难爬）。</a:t>
            </a:r>
            <a:endParaRPr lang="en-US" altLang="zh-CN" b="0" i="0" dirty="0">
              <a:effectLst/>
              <a:latin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effectLst/>
              <a:latin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信号：不确定</a:t>
            </a:r>
            <a:endParaRPr lang="en-US" altLang="zh-CN" b="0" i="0" dirty="0">
              <a:effectLst/>
              <a:latin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effectLst/>
              <a:latin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水源：山顶有水源，雨水少可能没水。机耕道和山顶中间的一个点有水源。在机耕道有房子可能有水。在下山到山往村庄估计有水。</a:t>
            </a:r>
            <a:endParaRPr lang="en-US" altLang="zh-CN" b="0" i="0" dirty="0">
              <a:effectLst/>
              <a:latin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effectLst/>
              <a:latin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effectLst/>
                <a:latin typeface="Lato" panose="020F0502020204030203" pitchFamily="34" charset="0"/>
              </a:rPr>
              <a:t>营地：山顶营地天气好可以扎营。天气不好山顶其中一侧下去一个缓坡就有露营地。以及猜测机耕道处可以露营。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266020" y="878373"/>
            <a:ext cx="9169400" cy="446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388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线路概览                                                               </a:t>
            </a:r>
            <a:endParaRPr lang="en-US" altLang="en-US" sz="3200" dirty="0"/>
          </a:p>
        </p:txBody>
      </p:sp>
      <p:sp>
        <p:nvSpPr>
          <p:cNvPr id="3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50" name="Picture 2" descr="输入图片说明">
            <a:extLst>
              <a:ext uri="{FF2B5EF4-FFF2-40B4-BE49-F238E27FC236}">
                <a16:creationId xmlns:a16="http://schemas.microsoft.com/office/drawing/2014/main" id="{9D606F12-858A-951C-D214-FAC11696D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9" b="6031"/>
          <a:stretch/>
        </p:blipFill>
        <p:spPr bwMode="auto">
          <a:xfrm>
            <a:off x="5371421" y="737245"/>
            <a:ext cx="3282722" cy="595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84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6"/>
          <p:cNvSpPr/>
          <p:nvPr/>
        </p:nvSpPr>
        <p:spPr>
          <a:xfrm>
            <a:off x="591441" y="1552957"/>
            <a:ext cx="7961117" cy="48536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24130" algn="l" rtl="0" eaLnBrk="0">
              <a:lnSpc>
                <a:spcPct val="80000"/>
              </a:lnSpc>
            </a:pPr>
            <a:r>
              <a:rPr lang="en-US" altLang="zh-CN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DAY0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17:30 </a:t>
            </a:r>
            <a:r>
              <a:rPr lang="zh-CN" altLang="en-US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凯旋门集合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18:00 </a:t>
            </a:r>
            <a:r>
              <a:rPr lang="zh-CN" altLang="en-US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出发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22:30 </a:t>
            </a:r>
            <a:r>
              <a:rPr lang="zh-CN" altLang="en-US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到达白水洋镇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23:00 </a:t>
            </a:r>
            <a:r>
              <a:rPr lang="zh-CN" altLang="en-US" sz="17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睡觉</a:t>
            </a:r>
          </a:p>
          <a:p>
            <a:pPr algn="l" rtl="0" eaLnBrk="0">
              <a:lnSpc>
                <a:spcPct val="139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方案一：天气好在大雷山山顶扎营，去小大雷小环线轻装转一圈（主方案）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DAY1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起床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5:45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出发，坐车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6:00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到达荷叶湾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7:30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白岩下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8:00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公路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9:00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山脊防火道 </a:t>
            </a: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D:4km H+:651m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中间的顶 </a:t>
            </a: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D:1.2km H+300m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11:30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大雷山顶 吃午饭 扎营 </a:t>
            </a: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D:1km H+200m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12:30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出发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14:30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机耕道 </a:t>
            </a: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D:2.5km H-600m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16:30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小雷山顶 </a:t>
            </a: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D:3km H+400m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18:00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返回大雷山顶 </a:t>
            </a: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D:2.5km H+200m</a:t>
            </a:r>
          </a:p>
          <a:p>
            <a:pPr marL="24130" algn="l" rtl="0" eaLnBrk="0">
              <a:lnSpc>
                <a:spcPts val="1400"/>
              </a:lnSpc>
              <a:spcBef>
                <a:spcPts val="515"/>
              </a:spcBef>
            </a:pPr>
            <a:r>
              <a:rPr 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(18:30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天黑，注意时间节点）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-12700" y="995541"/>
            <a:ext cx="9169400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3563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时间节点                           </a:t>
            </a: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</a:t>
            </a:r>
            <a:endParaRPr lang="en-US" altLang="en-US" sz="3200" dirty="0"/>
          </a:p>
        </p:txBody>
      </p:sp>
      <p:sp>
        <p:nvSpPr>
          <p:cNvPr id="5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" name="textbox 52">
            <a:extLst>
              <a:ext uri="{FF2B5EF4-FFF2-40B4-BE49-F238E27FC236}">
                <a16:creationId xmlns:a16="http://schemas.microsoft.com/office/drawing/2014/main" id="{1C3DF1E8-F4C0-118F-D5A6-CA38A23DF956}"/>
              </a:ext>
            </a:extLst>
          </p:cNvPr>
          <p:cNvSpPr/>
          <p:nvPr/>
        </p:nvSpPr>
        <p:spPr>
          <a:xfrm>
            <a:off x="5077080" y="2955751"/>
            <a:ext cx="2926814" cy="303358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DAY2</a:t>
            </a:r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5:20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起床</a:t>
            </a:r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6:20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出发</a:t>
            </a:r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7:30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山往 </a:t>
            </a: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D:2.3km H-400m</a:t>
            </a:r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荷叶湾 </a:t>
            </a: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D:5km H-700m</a:t>
            </a:r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吃午饭</a:t>
            </a:r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12:00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回上海</a:t>
            </a:r>
          </a:p>
          <a:p>
            <a:pPr marL="24130" algn="l" rtl="0" eaLnBrk="0">
              <a:lnSpc>
                <a:spcPts val="2170"/>
              </a:lnSpc>
              <a:spcBef>
                <a:spcPts val="515"/>
              </a:spcBef>
            </a:pPr>
            <a:r>
              <a:rPr lang="en-US" altLang="zh-CN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16:30 </a:t>
            </a:r>
            <a:r>
              <a:rPr lang="zh-CN" altLang="en-US"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到达</a:t>
            </a:r>
          </a:p>
          <a:p>
            <a:pPr marL="17780" algn="l" rtl="0" eaLnBrk="0">
              <a:lnSpc>
                <a:spcPts val="2160"/>
              </a:lnSpc>
            </a:pPr>
            <a:endParaRPr lang="en-US" alt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6"/>
          <p:cNvSpPr/>
          <p:nvPr/>
        </p:nvSpPr>
        <p:spPr>
          <a:xfrm>
            <a:off x="475694" y="1485036"/>
            <a:ext cx="8192611" cy="5176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4130" algn="l" rtl="0" eaLnBrk="0">
              <a:lnSpc>
                <a:spcPct val="80000"/>
              </a:lnSpc>
            </a:pPr>
            <a:r>
              <a:rPr lang="zh-CN" altLang="en-US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方案二：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天气不好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到达山顶较晚，就下降到小大雷小环线的中点的机耕道处扎营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4130" algn="l" rtl="0" eaLnBrk="0">
              <a:lnSpc>
                <a:spcPct val="80000"/>
              </a:lnSpc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DAY1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起床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5:45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出发，坐车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6:00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到达荷叶湾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7:30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白岩下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8:00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公路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9:30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山脊防火道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D:4km H+:651m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12:00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中间的顶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D:1.2km H+300m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13:30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大雷山顶 吃午饭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D:1km H+200m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14:00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出发（关门节点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15:00)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16:30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机耕道 扎营 寻找水源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D:2.5km H-600m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DAY2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5:20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起床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6:20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出发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8:00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小雷山顶 </a:t>
            </a: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D:3km H+400m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9:30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返回大雷山顶 </a:t>
            </a: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D:2.5km H+200m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10:30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山往 </a:t>
            </a: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D:2.3km H-400m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13:00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荷叶湾 </a:t>
            </a: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D:5km H-700m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13:30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吃午饭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15:00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回上海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19:30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到达</a:t>
            </a:r>
          </a:p>
          <a:p>
            <a:pPr marL="24130" algn="l" rtl="0" eaLnBrk="0">
              <a:lnSpc>
                <a:spcPct val="80000"/>
              </a:lnSpc>
            </a:pPr>
            <a:endParaRPr lang="en-US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-12700" y="995541"/>
            <a:ext cx="9169400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3563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时间节点                           </a:t>
            </a: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</a:t>
            </a:r>
            <a:endParaRPr lang="en-US" altLang="en-US" sz="3200" dirty="0"/>
          </a:p>
        </p:txBody>
      </p:sp>
      <p:sp>
        <p:nvSpPr>
          <p:cNvPr id="5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825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6"/>
          <p:cNvSpPr/>
          <p:nvPr/>
        </p:nvSpPr>
        <p:spPr>
          <a:xfrm>
            <a:off x="475694" y="1485036"/>
            <a:ext cx="8192611" cy="5176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4130" algn="l" rtl="0" eaLnBrk="0">
              <a:lnSpc>
                <a:spcPct val="80000"/>
              </a:lnSpc>
            </a:pPr>
            <a:r>
              <a:rPr lang="zh-CN" altLang="en-US" dirty="0"/>
              <a:t>方案三：到达山顶过晚，不走小环线</a:t>
            </a:r>
            <a:endParaRPr lang="en-US" altLang="zh-CN" dirty="0"/>
          </a:p>
          <a:p>
            <a:pPr marL="24130" algn="l" rtl="0" eaLnBrk="0">
              <a:lnSpc>
                <a:spcPct val="8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 DAY1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起床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5:45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出发，坐车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6:00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到达荷叶湾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7:30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白岩下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8:00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公路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12:00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山脊防火道 吃午饭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D:4km H+:651m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14:00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中间的顶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D:1.2km H+300m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16:00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大雷山顶 扎营 找水源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D:1km H+200m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DAY2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5:20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起床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6:20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出发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7:30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山往 </a:t>
            </a: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D:2.3km H-400m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10:00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荷叶湾 </a:t>
            </a: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D:5km H-700m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11:00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吃午饭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13:00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回上海</a:t>
            </a:r>
          </a:p>
          <a:p>
            <a:pPr marL="24130" algn="l" rtl="0" eaLnBrk="0"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17:30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到达</a:t>
            </a:r>
            <a:endParaRPr lang="en-US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-12700" y="995541"/>
            <a:ext cx="9169400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3563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时间节点                           </a:t>
            </a: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</a:t>
            </a:r>
            <a:endParaRPr lang="en-US" altLang="en-US" sz="3200" dirty="0"/>
          </a:p>
        </p:txBody>
      </p:sp>
      <p:sp>
        <p:nvSpPr>
          <p:cNvPr id="5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741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4"/>
          <p:cNvSpPr/>
          <p:nvPr/>
        </p:nvSpPr>
        <p:spPr>
          <a:xfrm>
            <a:off x="-12700" y="991881"/>
            <a:ext cx="9169400" cy="1582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33" dirty="0"/>
          </a:p>
          <a:p>
            <a:pPr marL="12700" eaLnBrk="0">
              <a:lnSpc>
                <a:spcPct val="87000"/>
              </a:lnSpc>
              <a:tabLst>
                <a:tab pos="626095" algn="l"/>
              </a:tabLst>
            </a:pPr>
            <a:r>
              <a:rPr sz="3200" kern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20" dirty="0" err="1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下撤</a:t>
            </a:r>
            <a:r>
              <a:rPr lang="zh-CN" altLang="en-US"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路线与备用营地</a:t>
            </a: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</a:t>
            </a:r>
            <a:endParaRPr lang="en-US" altLang="en-US" sz="3200" dirty="0"/>
          </a:p>
          <a:p>
            <a:pPr algn="l" rtl="0" eaLnBrk="0">
              <a:lnSpc>
                <a:spcPct val="167000"/>
              </a:lnSpc>
            </a:pPr>
            <a:endParaRPr lang="en-US" altLang="en-US" sz="1000" dirty="0"/>
          </a:p>
          <a:p>
            <a:pPr marL="614030" eaLnBrk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000" dirty="0">
                <a:latin typeface="Lato" panose="020F0502020204030204" pitchFamily="34" charset="0"/>
              </a:rPr>
              <a:t>共四处，东南西北各一处</a:t>
            </a:r>
            <a:br>
              <a:rPr lang="zh-CN" altLang="en-US" sz="2000" dirty="0"/>
            </a:br>
            <a:r>
              <a:rPr lang="zh-CN" altLang="en-US" sz="2000" dirty="0">
                <a:latin typeface="Lato" panose="020F0502020204030204" pitchFamily="34" charset="0"/>
              </a:rPr>
              <a:t>南：荷叶湾</a:t>
            </a:r>
            <a:br>
              <a:rPr lang="zh-CN" altLang="en-US" sz="2000" dirty="0"/>
            </a:br>
            <a:r>
              <a:rPr lang="zh-CN" altLang="en-US" sz="2000" dirty="0">
                <a:latin typeface="Lato" panose="020F0502020204030204" pitchFamily="34" charset="0"/>
              </a:rPr>
              <a:t>东：白岩下及北面的公路</a:t>
            </a:r>
            <a:br>
              <a:rPr lang="zh-CN" altLang="en-US" sz="2000" dirty="0"/>
            </a:br>
            <a:r>
              <a:rPr lang="zh-CN" altLang="en-US" sz="2000" dirty="0">
                <a:latin typeface="Lato" panose="020F0502020204030204" pitchFamily="34" charset="0"/>
              </a:rPr>
              <a:t>北：机耕道出，往天台方向走</a:t>
            </a:r>
            <a:br>
              <a:rPr lang="zh-CN" altLang="en-US" sz="2000" dirty="0"/>
            </a:br>
            <a:r>
              <a:rPr lang="zh-CN" altLang="en-US" sz="2000" dirty="0">
                <a:latin typeface="Lato" panose="020F0502020204030204" pitchFamily="34" charset="0"/>
              </a:rPr>
              <a:t>西：山往村出，往仙居走</a:t>
            </a:r>
            <a:endParaRPr lang="en-US" altLang="zh-CN" sz="2000" dirty="0">
              <a:latin typeface="Lato" panose="020F0502020204030204" pitchFamily="34" charset="0"/>
            </a:endParaRPr>
          </a:p>
          <a:p>
            <a:pPr marL="614030" eaLnBrk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000" b="1" dirty="0">
                <a:latin typeface="Lato" panose="020F0502020204030203" pitchFamily="34" charset="0"/>
              </a:rPr>
              <a:t>天气不好</a:t>
            </a:r>
            <a:r>
              <a:rPr lang="en-US" altLang="zh-CN" sz="2000" b="1" dirty="0">
                <a:latin typeface="Lato" panose="020F0502020204030203" pitchFamily="34" charset="0"/>
              </a:rPr>
              <a:t>/</a:t>
            </a:r>
            <a:r>
              <a:rPr lang="zh-CN" altLang="en-US" sz="2000" b="1" dirty="0">
                <a:latin typeface="Lato" panose="020F0502020204030203" pitchFamily="34" charset="0"/>
              </a:rPr>
              <a:t>到达山顶较晚，</a:t>
            </a:r>
            <a:endParaRPr lang="en-US" altLang="zh-CN" sz="2000" b="1" dirty="0">
              <a:latin typeface="Lato" panose="020F0502020204030203" pitchFamily="34" charset="0"/>
            </a:endParaRPr>
          </a:p>
          <a:p>
            <a:pPr marL="614030" eaLnBrk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000" b="1" dirty="0">
                <a:latin typeface="Lato" panose="020F0502020204030203" pitchFamily="34" charset="0"/>
              </a:rPr>
              <a:t>就下降到小大雷小环线的中点的机耕道</a:t>
            </a:r>
            <a:endParaRPr lang="en-US" altLang="zh-CN" sz="2000" b="1" dirty="0">
              <a:latin typeface="Lato" panose="020F0502020204030203" pitchFamily="34" charset="0"/>
            </a:endParaRPr>
          </a:p>
          <a:p>
            <a:pPr marL="614030" eaLnBrk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000" b="1" dirty="0">
                <a:latin typeface="Lato" panose="020F0502020204030203" pitchFamily="34" charset="0"/>
              </a:rPr>
              <a:t>处扎营</a:t>
            </a:r>
          </a:p>
          <a:p>
            <a:pPr marL="614030" eaLnBrk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en-US" sz="2000" dirty="0"/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"/>
            <a:ext cx="9144000" cy="665988"/>
          </a:xfrm>
          <a:prstGeom prst="rect">
            <a:avLst/>
          </a:prstGeom>
        </p:spPr>
      </p:pic>
      <p:sp>
        <p:nvSpPr>
          <p:cNvPr id="7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26" name="Picture 2" descr="输入图片说明">
            <a:extLst>
              <a:ext uri="{FF2B5EF4-FFF2-40B4-BE49-F238E27FC236}">
                <a16:creationId xmlns:a16="http://schemas.microsoft.com/office/drawing/2014/main" id="{4FDC9F72-0249-75AD-B392-1E696067E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411" y="368602"/>
            <a:ext cx="2829501" cy="628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-12700" y="922375"/>
            <a:ext cx="9169400" cy="520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895"/>
              </a:lnSpc>
              <a:tabLst>
                <a:tab pos="61277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天气及日出日落情况（随时更新调整）               </a:t>
            </a:r>
            <a:endParaRPr lang="en-US" altLang="en-US" sz="3200" dirty="0"/>
          </a:p>
        </p:txBody>
      </p:sp>
      <p:sp>
        <p:nvSpPr>
          <p:cNvPr id="86" name="textbox 86"/>
          <p:cNvSpPr/>
          <p:nvPr/>
        </p:nvSpPr>
        <p:spPr>
          <a:xfrm>
            <a:off x="714832" y="2820619"/>
            <a:ext cx="4522186" cy="5715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lang="zh-CN" altLang="en-US" sz="2000" dirty="0"/>
              <a:t>还比较早，过几天再看看（</a:t>
            </a:r>
            <a:r>
              <a:rPr lang="en-US" altLang="zh-CN" sz="2000" dirty="0"/>
              <a:t>windy</a:t>
            </a:r>
            <a:r>
              <a:rPr lang="zh-CN" altLang="en-US" sz="2000" dirty="0"/>
              <a:t>）</a:t>
            </a:r>
            <a:endParaRPr lang="en-US" altLang="en-US" sz="2000" dirty="0"/>
          </a:p>
        </p:txBody>
      </p:sp>
      <p:sp>
        <p:nvSpPr>
          <p:cNvPr id="8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310845" y="994827"/>
            <a:ext cx="7274559" cy="3514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298450" algn="l" rtl="0" eaLnBrk="0">
              <a:lnSpc>
                <a:spcPct val="87000"/>
              </a:lnSpc>
            </a:pP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装备准备及培训-衣</a:t>
            </a:r>
            <a:endParaRPr lang="en-US" altLang="en-US" sz="3200" dirty="0"/>
          </a:p>
          <a:p>
            <a:pPr algn="l" rtl="0" eaLnBrk="0">
              <a:lnSpc>
                <a:spcPct val="175000"/>
              </a:lnSpc>
            </a:pPr>
            <a:endParaRPr lang="en-US" altLang="en-US" sz="1000" dirty="0"/>
          </a:p>
          <a:p>
            <a:pPr marL="1430020" indent="-1403985" algn="l" rtl="0" eaLnBrk="0">
              <a:lnSpc>
                <a:spcPct val="104000"/>
              </a:lnSpc>
              <a:spcBef>
                <a:spcPts val="700"/>
              </a:spcBef>
            </a:pPr>
            <a:r>
              <a:rPr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保护层：</a:t>
            </a:r>
            <a:r>
              <a:rPr sz="2300" b="1" kern="0" spc="-4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冲锋衣（必须，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过密林防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刮，</a:t>
            </a:r>
            <a:r>
              <a:rPr sz="2300" b="1" kern="0" spc="-3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防风防雨）     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软壳冲锋裤或速干裤</a:t>
            </a:r>
            <a:endParaRPr lang="en-US" altLang="en-US" sz="2300" dirty="0"/>
          </a:p>
          <a:p>
            <a:pPr marL="20955" algn="l" rtl="0" eaLnBrk="0">
              <a:lnSpc>
                <a:spcPts val="2920"/>
              </a:lnSpc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保暖层：</a:t>
            </a:r>
            <a:r>
              <a:rPr sz="2300" b="1" kern="0" spc="-4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行走过程：</a:t>
            </a:r>
            <a:r>
              <a:rPr sz="2300" b="1" kern="0" spc="-5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抓绒衣/薄羽绒服，</a:t>
            </a:r>
            <a:r>
              <a:rPr sz="23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1件或不穿</a:t>
            </a:r>
            <a:endParaRPr lang="en-US" altLang="en-US" sz="2300" dirty="0"/>
          </a:p>
          <a:p>
            <a:pPr marL="941070" algn="l" rtl="0" eaLnBrk="0">
              <a:lnSpc>
                <a:spcPts val="330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营地：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抓绒衣+羽绒服</a:t>
            </a:r>
            <a:endParaRPr lang="en-US" altLang="en-US" sz="2300" dirty="0"/>
          </a:p>
          <a:p>
            <a:pPr marL="19050" indent="904875" algn="l" rtl="0" eaLnBrk="0">
              <a:lnSpc>
                <a:spcPct val="105000"/>
              </a:lnSpc>
              <a:spcBef>
                <a:spcPts val="690"/>
              </a:spcBef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抓绒裤或羊毛裤（营地或睡觉穿，</a:t>
            </a:r>
            <a:r>
              <a:rPr sz="2300" b="1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行走时不穿）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排汗层：</a:t>
            </a:r>
            <a:r>
              <a:rPr sz="2300" b="1" kern="0" spc="-5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速干内衣</a:t>
            </a:r>
            <a:endParaRPr lang="en-US" altLang="en-US" sz="2300" dirty="0"/>
          </a:p>
          <a:p>
            <a:pPr marL="12700" algn="l" rtl="0" eaLnBrk="0">
              <a:lnSpc>
                <a:spcPct val="91000"/>
              </a:lnSpc>
              <a:spcBef>
                <a:spcPts val="365"/>
              </a:spcBef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袜子，</a:t>
            </a:r>
            <a:r>
              <a:rPr sz="2300" b="1" kern="0" spc="-4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穿一备一，</a:t>
            </a:r>
            <a:r>
              <a:rPr sz="2300" b="1" kern="0" spc="-4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羊毛袜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或厚一点的运动袜。</a:t>
            </a:r>
            <a:endParaRPr lang="en-US" altLang="en-US" sz="2300" dirty="0"/>
          </a:p>
        </p:txBody>
      </p:sp>
      <p:sp>
        <p:nvSpPr>
          <p:cNvPr id="94" name="textbox 94"/>
          <p:cNvSpPr/>
          <p:nvPr/>
        </p:nvSpPr>
        <p:spPr>
          <a:xfrm>
            <a:off x="318770" y="4844491"/>
            <a:ext cx="8800465" cy="762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240" algn="l" rtl="0" eaLnBrk="0">
              <a:lnSpc>
                <a:spcPts val="2900"/>
              </a:lnSpc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6.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帽子（可选带抓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绒帽）</a:t>
            </a:r>
            <a:endParaRPr lang="en-US" altLang="en-US" sz="2300" dirty="0"/>
          </a:p>
          <a:p>
            <a:pPr algn="r" rtl="0" eaLnBrk="0">
              <a:lnSpc>
                <a:spcPts val="2900"/>
              </a:lnSpc>
            </a:pPr>
            <a:r>
              <a:rPr sz="2300" b="1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7.</a:t>
            </a:r>
            <a:r>
              <a:rPr sz="2300" b="1" kern="0" spc="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手套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</a:t>
            </a:r>
            <a:r>
              <a:rPr lang="zh-CN" altLang="en-US"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如果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温度接近</a:t>
            </a: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度，</a:t>
            </a:r>
            <a:r>
              <a:rPr sz="2300" b="1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强烈建议携带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迪卡侬</a:t>
            </a: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19.9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元的够用）</a:t>
            </a:r>
            <a:endParaRPr lang="en-US" altLang="en-US" sz="2300" dirty="0"/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98" name="rect"/>
          <p:cNvSpPr/>
          <p:nvPr/>
        </p:nvSpPr>
        <p:spPr>
          <a:xfrm>
            <a:off x="316229" y="5640070"/>
            <a:ext cx="42672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textbox 100"/>
          <p:cNvSpPr/>
          <p:nvPr/>
        </p:nvSpPr>
        <p:spPr>
          <a:xfrm>
            <a:off x="311454" y="5631180"/>
            <a:ext cx="4284979" cy="341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注意任何着装都不要选择纯棉的</a:t>
            </a:r>
            <a:endParaRPr lang="en-US" altLang="en-US" sz="2300" dirty="0"/>
          </a:p>
        </p:txBody>
      </p:sp>
      <p:sp>
        <p:nvSpPr>
          <p:cNvPr id="102" name="rect"/>
          <p:cNvSpPr/>
          <p:nvPr/>
        </p:nvSpPr>
        <p:spPr>
          <a:xfrm>
            <a:off x="316229" y="4542790"/>
            <a:ext cx="226059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4" name="rect"/>
          <p:cNvSpPr/>
          <p:nvPr/>
        </p:nvSpPr>
        <p:spPr>
          <a:xfrm>
            <a:off x="542290" y="4542790"/>
            <a:ext cx="2438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6" name="textbox 106"/>
          <p:cNvSpPr/>
          <p:nvPr/>
        </p:nvSpPr>
        <p:spPr>
          <a:xfrm>
            <a:off x="321818" y="4478731"/>
            <a:ext cx="2672079" cy="396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20"/>
              </a:lnSpc>
            </a:pP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护膝（强烈建议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endParaRPr lang="en-US" altLang="en-US" sz="2300" dirty="0"/>
          </a:p>
        </p:txBody>
      </p:sp>
      <p:sp>
        <p:nvSpPr>
          <p:cNvPr id="10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10"/>
          <p:cNvSpPr/>
          <p:nvPr/>
        </p:nvSpPr>
        <p:spPr>
          <a:xfrm>
            <a:off x="827100" y="2455621"/>
            <a:ext cx="7500619" cy="26142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900"/>
              </a:lnSpc>
            </a:pPr>
            <a:r>
              <a:rPr sz="2300" b="1" kern="0" spc="-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炉头</a:t>
            </a:r>
            <a:r>
              <a:rPr sz="2300" b="1" kern="0" spc="-1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，锅，</a:t>
            </a:r>
            <a:r>
              <a:rPr sz="2300" b="1" kern="0" spc="-5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气罐（统一发，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有自己的炉头也可以自带）</a:t>
            </a:r>
            <a:endParaRPr lang="en-US" altLang="en-US" sz="2300" dirty="0"/>
          </a:p>
          <a:p>
            <a:pPr marL="12700" indent="8255" algn="l" rtl="0" eaLnBrk="0">
              <a:lnSpc>
                <a:spcPct val="104000"/>
              </a:lnSpc>
              <a:spcBef>
                <a:spcPts val="10"/>
              </a:spcBef>
            </a:pPr>
            <a:r>
              <a:rPr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打火机（</a:t>
            </a:r>
            <a:r>
              <a:rPr sz="2300" b="1" kern="0" spc="4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每组自带一个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），</a:t>
            </a:r>
            <a:r>
              <a:rPr sz="2300" b="1" kern="0" spc="-5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打火石（统一带）               </a:t>
            </a:r>
            <a:r>
              <a:rPr sz="2300" b="1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餐具（最好自带，</a:t>
            </a:r>
            <a:r>
              <a:rPr sz="23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或者一次性的饭盒筷子）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</a:t>
            </a: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湿纸巾，</a:t>
            </a:r>
            <a:r>
              <a:rPr sz="2300" b="1" kern="0" spc="-4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纸巾，</a:t>
            </a:r>
            <a:r>
              <a:rPr sz="2300" b="1" kern="0" spc="-5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垃圾袋</a:t>
            </a:r>
            <a:endParaRPr lang="en-US" altLang="en-US" sz="2300" dirty="0"/>
          </a:p>
          <a:p>
            <a:pPr marL="13335" indent="9525" algn="l" rtl="0" eaLnBrk="0">
              <a:lnSpc>
                <a:spcPct val="107000"/>
              </a:lnSpc>
              <a:spcBef>
                <a:spcPts val="5"/>
              </a:spcBef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水具（</a:t>
            </a:r>
            <a:r>
              <a:rPr lang="zh-CN" altLang="en-US"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如果天气寒冷，</a:t>
            </a:r>
            <a:r>
              <a:rPr sz="2300" b="1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不建议水袋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300" b="1" kern="0" spc="-4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水嘴易冻住，</a:t>
            </a:r>
            <a:r>
              <a:rPr sz="2300" b="1" kern="0" spc="-5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冬季需水量不多</a:t>
            </a:r>
            <a:r>
              <a:rPr sz="2300" b="1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   建议选择</a:t>
            </a: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900</a:t>
            </a: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ml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大保温杯，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或小保温杯加</a:t>
            </a:r>
            <a:r>
              <a:rPr sz="2300" b="1" kern="0" spc="5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一小瓶农夫山</a:t>
            </a:r>
            <a:r>
              <a:rPr sz="2300" b="1" kern="0" spc="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泉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300" b="1" kern="0" spc="-4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建议带水</a:t>
            </a:r>
            <a:r>
              <a:rPr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1L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左右，</a:t>
            </a:r>
            <a:r>
              <a:rPr sz="2300" b="1" kern="0" spc="-5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不超过</a:t>
            </a:r>
            <a:r>
              <a:rPr sz="2300" b="1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1.5L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300" dirty="0"/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597192" y="994827"/>
            <a:ext cx="3456304" cy="450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装备准备及培训-食</a:t>
            </a:r>
            <a:endParaRPr lang="en-US" altLang="en-US" sz="3200" dirty="0"/>
          </a:p>
        </p:txBody>
      </p:sp>
      <p:sp>
        <p:nvSpPr>
          <p:cNvPr id="11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20"/>
          <p:cNvSpPr/>
          <p:nvPr/>
        </p:nvSpPr>
        <p:spPr>
          <a:xfrm>
            <a:off x="1014323" y="2638577"/>
            <a:ext cx="7338694" cy="25774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4000"/>
              </a:lnSpc>
            </a:pPr>
            <a:endParaRPr lang="en-US" altLang="en-US" sz="100" dirty="0"/>
          </a:p>
          <a:p>
            <a:pPr marL="12700" indent="18415" algn="l" rtl="0" eaLnBrk="0">
              <a:lnSpc>
                <a:spcPct val="106000"/>
              </a:lnSpc>
            </a:pPr>
            <a:r>
              <a:rPr sz="2300" b="1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睡袋：</a:t>
            </a:r>
            <a:r>
              <a:rPr sz="2300" b="1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sz="2300" b="1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视天气而定，</a:t>
            </a:r>
            <a:r>
              <a:rPr sz="2300" b="1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B400+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抓绒衣；</a:t>
            </a:r>
            <a:r>
              <a:rPr sz="23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用防水袋</a:t>
            </a:r>
            <a:r>
              <a:rPr sz="2300" b="1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/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垃圾袋罩住；</a:t>
            </a:r>
            <a:r>
              <a:rPr sz="2300" b="1" kern="0" spc="-5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协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会可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借，</a:t>
            </a:r>
            <a:r>
              <a:rPr sz="2300" b="1" kern="0" spc="-5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不太保暖，</a:t>
            </a:r>
            <a:r>
              <a:rPr sz="2300" b="1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可能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要羽绒服</a:t>
            </a:r>
            <a:r>
              <a:rPr sz="2300" b="1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300" b="1" kern="0" spc="7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抓绒衣一起穿着睡（都</a:t>
            </a:r>
            <a:r>
              <a:rPr sz="2300" b="1" kern="0" spc="9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穿上还冷可以考虑裹急救毯</a:t>
            </a:r>
            <a:r>
              <a:rPr sz="23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300" dirty="0"/>
          </a:p>
          <a:p>
            <a:pPr marL="20955" algn="l" rtl="0" eaLnBrk="0">
              <a:lnSpc>
                <a:spcPct val="91000"/>
              </a:lnSpc>
              <a:spcBef>
                <a:spcPts val="190"/>
              </a:spcBef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建议温标</a:t>
            </a:r>
            <a:r>
              <a:rPr sz="2300" b="1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度左右</a:t>
            </a:r>
            <a:endParaRPr lang="en-US" altLang="en-US" sz="2300" dirty="0"/>
          </a:p>
          <a:p>
            <a:pPr marL="34925" algn="l" rtl="0" eaLnBrk="0">
              <a:lnSpc>
                <a:spcPct val="90000"/>
              </a:lnSpc>
              <a:spcBef>
                <a:spcPts val="355"/>
              </a:spcBef>
            </a:pPr>
            <a:r>
              <a:rPr sz="23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为避免打湿，</a:t>
            </a:r>
            <a:r>
              <a:rPr sz="2300" b="1" kern="0" spc="-4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建议提前用塑料袋包</a:t>
            </a:r>
            <a:r>
              <a:rPr sz="23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裹好</a:t>
            </a:r>
            <a:endParaRPr lang="en-US" altLang="en-US" sz="2300" dirty="0"/>
          </a:p>
          <a:p>
            <a:pPr marL="26670" algn="l" rtl="0" eaLnBrk="0">
              <a:lnSpc>
                <a:spcPts val="2920"/>
              </a:lnSpc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防潮垫（蛋巢或充气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300" dirty="0"/>
          </a:p>
          <a:p>
            <a:pPr marL="24130" algn="l" rtl="0" eaLnBrk="0">
              <a:lnSpc>
                <a:spcPts val="2860"/>
              </a:lnSpc>
              <a:spcBef>
                <a:spcPts val="20"/>
              </a:spcBef>
            </a:pP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帐篷（规格</a:t>
            </a: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T2T3T4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300" dirty="0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597192" y="994827"/>
            <a:ext cx="3456304" cy="450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装备准备及培训-住</a:t>
            </a:r>
            <a:endParaRPr lang="en-US" altLang="en-US" sz="3200" dirty="0"/>
          </a:p>
        </p:txBody>
      </p:sp>
      <p:sp>
        <p:nvSpPr>
          <p:cNvPr id="12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"/>
          <p:cNvSpPr/>
          <p:nvPr/>
        </p:nvSpPr>
        <p:spPr>
          <a:xfrm>
            <a:off x="901065" y="4764404"/>
            <a:ext cx="6858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" name="rect"/>
          <p:cNvSpPr/>
          <p:nvPr/>
        </p:nvSpPr>
        <p:spPr>
          <a:xfrm>
            <a:off x="969645" y="4764404"/>
            <a:ext cx="18288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4" name="rect"/>
          <p:cNvSpPr/>
          <p:nvPr/>
        </p:nvSpPr>
        <p:spPr>
          <a:xfrm>
            <a:off x="2798445" y="4764404"/>
            <a:ext cx="914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textbox 136"/>
          <p:cNvSpPr/>
          <p:nvPr/>
        </p:nvSpPr>
        <p:spPr>
          <a:xfrm>
            <a:off x="735456" y="2559430"/>
            <a:ext cx="6061709" cy="25374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algn="r" rtl="0" eaLnBrk="0">
              <a:lnSpc>
                <a:spcPct val="91000"/>
              </a:lnSpc>
            </a:pP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尺码选大半个号或一个号，</a:t>
            </a:r>
            <a:r>
              <a:rPr sz="2300" b="1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为避免露水打湿，</a:t>
            </a:r>
            <a:endParaRPr lang="en-US" altLang="en-US" sz="2300" dirty="0"/>
          </a:p>
          <a:p>
            <a:pPr marL="19050" algn="l" rtl="0" eaLnBrk="0">
              <a:lnSpc>
                <a:spcPct val="91000"/>
              </a:lnSpc>
              <a:spcBef>
                <a:spcPts val="370"/>
              </a:spcBef>
            </a:pPr>
            <a:r>
              <a:rPr sz="2300" b="1" kern="0" spc="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建议睡前提前用塑料袋包裹好</a:t>
            </a:r>
            <a:endParaRPr lang="en-US" altLang="en-US" sz="2300" dirty="0"/>
          </a:p>
          <a:p>
            <a:pPr marL="24130" algn="l" rtl="0" eaLnBrk="0">
              <a:lnSpc>
                <a:spcPct val="90000"/>
              </a:lnSpc>
              <a:spcBef>
                <a:spcPts val="395"/>
              </a:spcBef>
            </a:pP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背包</a:t>
            </a:r>
            <a:endParaRPr lang="en-US" altLang="en-US" sz="2300" dirty="0"/>
          </a:p>
          <a:p>
            <a:pPr marL="12700" algn="l" rtl="0" eaLnBrk="0">
              <a:lnSpc>
                <a:spcPct val="90000"/>
              </a:lnSpc>
              <a:spcBef>
                <a:spcPts val="395"/>
              </a:spcBef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规格：</a:t>
            </a:r>
            <a:r>
              <a:rPr sz="2300" b="1" kern="0" spc="-3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65L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左右</a:t>
            </a:r>
            <a:endParaRPr lang="en-US" altLang="en-US" sz="2300" dirty="0"/>
          </a:p>
          <a:p>
            <a:pPr marL="29210" algn="l" rtl="0" eaLnBrk="0">
              <a:lnSpc>
                <a:spcPct val="89000"/>
              </a:lnSpc>
              <a:spcBef>
                <a:spcPts val="425"/>
              </a:spcBef>
            </a:pPr>
            <a:r>
              <a:rPr sz="23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下包需要扣腰扣</a:t>
            </a:r>
            <a:endParaRPr lang="en-US" altLang="en-US" sz="2300" dirty="0"/>
          </a:p>
          <a:p>
            <a:pPr marL="26035" algn="l" rtl="0" eaLnBrk="0">
              <a:lnSpc>
                <a:spcPct val="84000"/>
              </a:lnSpc>
              <a:spcBef>
                <a:spcPts val="390"/>
              </a:spcBef>
            </a:pP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装包：</a:t>
            </a:r>
            <a:r>
              <a:rPr sz="23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下轻上重，</a:t>
            </a:r>
            <a:r>
              <a:rPr sz="2300" b="1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内重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外轻</a:t>
            </a:r>
            <a:endParaRPr lang="en-US" altLang="en-US" sz="2300" dirty="0"/>
          </a:p>
          <a:p>
            <a:pPr marL="21590" algn="l" rtl="0" eaLnBrk="0">
              <a:lnSpc>
                <a:spcPts val="3050"/>
              </a:lnSpc>
            </a:pP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登山杖（强烈建议）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</a:t>
            </a:r>
            <a:endParaRPr lang="en-US" altLang="en-US" sz="2300" dirty="0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54952" y="1706879"/>
            <a:ext cx="2011680" cy="2011679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907279" y="2923031"/>
            <a:ext cx="1655063" cy="1655064"/>
          </a:xfrm>
          <a:prstGeom prst="rect">
            <a:avLst/>
          </a:prstGeom>
        </p:spPr>
      </p:pic>
      <p:sp>
        <p:nvSpPr>
          <p:cNvPr id="146" name="rect"/>
          <p:cNvSpPr/>
          <p:nvPr/>
        </p:nvSpPr>
        <p:spPr>
          <a:xfrm>
            <a:off x="743584" y="5861684"/>
            <a:ext cx="226059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8" name="rect"/>
          <p:cNvSpPr/>
          <p:nvPr/>
        </p:nvSpPr>
        <p:spPr>
          <a:xfrm>
            <a:off x="969645" y="5861684"/>
            <a:ext cx="5791199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0" name="textbox 150"/>
          <p:cNvSpPr/>
          <p:nvPr/>
        </p:nvSpPr>
        <p:spPr>
          <a:xfrm>
            <a:off x="738200" y="5797625"/>
            <a:ext cx="6035675" cy="396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20"/>
              </a:lnSpc>
            </a:pPr>
            <a:r>
              <a:rPr sz="2300" b="1" kern="0" spc="8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头灯（必备）</a:t>
            </a:r>
            <a:r>
              <a:rPr sz="23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新人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可去迪卡侬买基础款即可</a:t>
            </a:r>
            <a:endParaRPr lang="en-US" altLang="en-US" sz="2300" dirty="0"/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174992" y="4578096"/>
            <a:ext cx="1277111" cy="1277111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743584" y="2204084"/>
            <a:ext cx="4876800" cy="3295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27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新人可去迪卡侬买基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础款，</a:t>
            </a:r>
            <a:r>
              <a:rPr sz="2300" b="1" kern="0" spc="-5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推荐中帮</a:t>
            </a:r>
            <a:endParaRPr lang="en-US" altLang="en-US" sz="2300" dirty="0"/>
          </a:p>
        </p:txBody>
      </p:sp>
      <p:sp>
        <p:nvSpPr>
          <p:cNvPr id="156" name="textbox 156"/>
          <p:cNvSpPr/>
          <p:nvPr/>
        </p:nvSpPr>
        <p:spPr>
          <a:xfrm>
            <a:off x="743584" y="5130164"/>
            <a:ext cx="4876800" cy="32892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27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作用：</a:t>
            </a:r>
            <a:r>
              <a:rPr sz="23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过溪水，</a:t>
            </a:r>
            <a:r>
              <a:rPr sz="23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上升助力，</a:t>
            </a:r>
            <a:r>
              <a:rPr sz="23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下降支撑</a:t>
            </a:r>
            <a:endParaRPr lang="en-US" altLang="en-US" sz="2300" dirty="0"/>
          </a:p>
        </p:txBody>
      </p:sp>
      <p:sp>
        <p:nvSpPr>
          <p:cNvPr id="158" name="textbox 158"/>
          <p:cNvSpPr/>
          <p:nvPr/>
        </p:nvSpPr>
        <p:spPr>
          <a:xfrm>
            <a:off x="597192" y="1003717"/>
            <a:ext cx="3456304" cy="450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装备准备及培训-行</a:t>
            </a:r>
            <a:endParaRPr lang="en-US" altLang="en-US" sz="3200" dirty="0"/>
          </a:p>
        </p:txBody>
      </p:sp>
      <p:sp>
        <p:nvSpPr>
          <p:cNvPr id="160" name="textbox 160"/>
          <p:cNvSpPr/>
          <p:nvPr/>
        </p:nvSpPr>
        <p:spPr>
          <a:xfrm>
            <a:off x="743584" y="5495925"/>
            <a:ext cx="2743200" cy="32892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589" rIns="0" bIns="0"/>
          <a:lstStyle/>
          <a:p>
            <a:pPr algn="r" rtl="0" eaLnBrk="0">
              <a:lnSpc>
                <a:spcPct val="91000"/>
              </a:lnSpc>
              <a:spcBef>
                <a:spcPts val="5"/>
              </a:spcBef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用法</a:t>
            </a:r>
            <a:r>
              <a:rPr sz="2300" b="1" kern="0" spc="-1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：腕带穿过虎口</a:t>
            </a:r>
            <a:endParaRPr lang="en-US" altLang="en-US" sz="2300" dirty="0"/>
          </a:p>
        </p:txBody>
      </p:sp>
      <p:sp>
        <p:nvSpPr>
          <p:cNvPr id="162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4" name="rect"/>
          <p:cNvSpPr/>
          <p:nvPr/>
        </p:nvSpPr>
        <p:spPr>
          <a:xfrm>
            <a:off x="969645" y="1838325"/>
            <a:ext cx="914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6" name="rect"/>
          <p:cNvSpPr/>
          <p:nvPr/>
        </p:nvSpPr>
        <p:spPr>
          <a:xfrm>
            <a:off x="1884045" y="1838325"/>
            <a:ext cx="8636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8" name="rect"/>
          <p:cNvSpPr/>
          <p:nvPr/>
        </p:nvSpPr>
        <p:spPr>
          <a:xfrm>
            <a:off x="1970405" y="1838325"/>
            <a:ext cx="914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rect"/>
          <p:cNvSpPr/>
          <p:nvPr/>
        </p:nvSpPr>
        <p:spPr>
          <a:xfrm>
            <a:off x="743584" y="1838325"/>
            <a:ext cx="157479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2" name="rect"/>
          <p:cNvSpPr/>
          <p:nvPr/>
        </p:nvSpPr>
        <p:spPr>
          <a:xfrm>
            <a:off x="901065" y="1838325"/>
            <a:ext cx="6858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textbox 174"/>
          <p:cNvSpPr/>
          <p:nvPr/>
        </p:nvSpPr>
        <p:spPr>
          <a:xfrm>
            <a:off x="751916" y="1774266"/>
            <a:ext cx="2145664" cy="4019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60"/>
              </a:lnSpc>
            </a:pPr>
            <a:r>
              <a:rPr sz="2300" b="1" kern="0" spc="2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徒步鞋</a:t>
            </a:r>
            <a:r>
              <a:rPr sz="2300" b="1" kern="0" spc="2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必备）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597192" y="993505"/>
            <a:ext cx="8032750" cy="577305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装备准备及培训-注意事项</a:t>
            </a:r>
            <a:endParaRPr lang="en-US" altLang="en-US" sz="3200" dirty="0"/>
          </a:p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marL="140335" algn="l" rtl="0" eaLnBrk="0">
              <a:lnSpc>
                <a:spcPct val="86000"/>
              </a:lnSpc>
              <a:spcBef>
                <a:spcPts val="605"/>
              </a:spcBef>
            </a:pP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关于负重问题：</a:t>
            </a:r>
            <a:endParaRPr lang="en-US" altLang="en-US" sz="2000" dirty="0"/>
          </a:p>
          <a:p>
            <a:pPr marL="128905" algn="l" rtl="0" eaLnBrk="0">
              <a:lnSpc>
                <a:spcPct val="100000"/>
              </a:lnSpc>
              <a:spcBef>
                <a:spcPts val="45"/>
              </a:spcBef>
            </a:pP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原则上男生不超过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12kg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女生不超过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10kg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上车前会查包重量</a:t>
            </a:r>
            <a:r>
              <a:rPr lang="zh-CN" altLang="en-US"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，带西瓜会被没收送给凯旋门保安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en-US" altLang="en-US" sz="2000" dirty="0"/>
          </a:p>
          <a:p>
            <a:pPr marL="134620" algn="l" rtl="0" eaLnBrk="0">
              <a:lnSpc>
                <a:spcPct val="87000"/>
              </a:lnSpc>
              <a:spcBef>
                <a:spcPts val="270"/>
              </a:spcBef>
            </a:pPr>
            <a:r>
              <a:rPr sz="2000" b="1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冲锋衣，</a:t>
            </a:r>
            <a:r>
              <a:rPr sz="2000" b="1" kern="0" spc="-3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头灯，徒步鞋必备</a:t>
            </a:r>
            <a:r>
              <a:rPr sz="2000" b="1" kern="0" spc="-2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30" dirty="0" err="1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没有不得</a:t>
            </a:r>
            <a:r>
              <a:rPr lang="zh-CN" altLang="en-US" sz="2000" b="1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上车</a:t>
            </a:r>
            <a:endParaRPr lang="en-US" altLang="en-US" sz="2000" dirty="0"/>
          </a:p>
          <a:p>
            <a:pPr marL="138430" indent="-2540" algn="l" rtl="0" eaLnBrk="0">
              <a:lnSpc>
                <a:spcPct val="94000"/>
              </a:lnSpc>
              <a:spcBef>
                <a:spcPts val="290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新人在装备的购买上可以直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接在大群里问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，也可以咨询组内老人           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其他携带：</a:t>
            </a:r>
            <a:endParaRPr lang="en-US" altLang="en-US" sz="2000" dirty="0"/>
          </a:p>
          <a:p>
            <a:pPr marL="137795" algn="l" rtl="0" eaLnBrk="0">
              <a:lnSpc>
                <a:spcPct val="81000"/>
              </a:lnSpc>
              <a:spcBef>
                <a:spcPts val="310"/>
              </a:spcBef>
            </a:pPr>
            <a:r>
              <a:rPr sz="2000" b="1" kern="0" spc="-2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手机及充电宝</a:t>
            </a:r>
            <a:r>
              <a:rPr lang="zh-CN" altLang="en-US" sz="2000" dirty="0"/>
              <a:t>、</a:t>
            </a: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身份证</a:t>
            </a:r>
            <a:endParaRPr lang="en-US" altLang="en-US" sz="2000" dirty="0"/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禁止携带：</a:t>
            </a:r>
            <a:endParaRPr lang="en-US" altLang="en-US" sz="2000" dirty="0"/>
          </a:p>
          <a:p>
            <a:pPr marL="135255" algn="l" rtl="0" eaLnBrk="0">
              <a:lnSpc>
                <a:spcPct val="99000"/>
              </a:lnSpc>
              <a:spcBef>
                <a:spcPts val="10"/>
              </a:spcBef>
            </a:pPr>
            <a:r>
              <a:rPr sz="2000" kern="0" spc="-20" dirty="0" err="1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作业、高数课本、</a:t>
            </a:r>
            <a:r>
              <a:rPr sz="2000" b="1" kern="0" spc="-20" dirty="0" err="1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ipad</a:t>
            </a:r>
            <a:r>
              <a:rPr sz="2000" kern="0" spc="-20" dirty="0" err="1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等学习用品</a:t>
            </a:r>
            <a:endParaRPr lang="en-US" altLang="en-US" sz="2000" dirty="0"/>
          </a:p>
          <a:p>
            <a:pPr marL="134620" algn="l" rtl="0" eaLnBrk="0">
              <a:lnSpc>
                <a:spcPct val="97000"/>
              </a:lnSpc>
              <a:spcBef>
                <a:spcPts val="5"/>
              </a:spcBef>
            </a:pPr>
            <a:r>
              <a:rPr sz="2000" kern="0" spc="-10" dirty="0" err="1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含酒精的饮料</a:t>
            </a:r>
            <a:endParaRPr lang="en-US" sz="2000" kern="0" spc="-10" dirty="0">
              <a:ln w="7282" cap="flat" cmpd="sng">
                <a:solidFill>
                  <a:srgbClr val="FF0000">
                    <a:alpha val="100000"/>
                  </a:srgbClr>
                </a:solidFill>
                <a:prstDash val="solid"/>
                <a:bevel/>
              </a:ln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4620" algn="l" rtl="0" eaLnBrk="0">
              <a:lnSpc>
                <a:spcPct val="97000"/>
              </a:lnSpc>
              <a:spcBef>
                <a:spcPts val="5"/>
              </a:spcBef>
            </a:pPr>
            <a:r>
              <a:rPr lang="zh-CN" altLang="en-US" sz="2000" kern="0" spc="-1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棉被这种离谱的东西</a:t>
            </a:r>
            <a:endParaRPr lang="en-US" altLang="en-US" sz="2000" dirty="0"/>
          </a:p>
          <a:p>
            <a:pPr marL="143510" algn="l" rtl="0" eaLnBrk="0">
              <a:lnSpc>
                <a:spcPct val="100000"/>
              </a:lnSpc>
              <a:spcBef>
                <a:spcPts val="20"/>
              </a:spcBef>
            </a:pPr>
            <a:r>
              <a:rPr sz="2000" kern="0" spc="-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乐器等较重的娱乐用品</a:t>
            </a:r>
            <a:endParaRPr lang="en-US" altLang="en-US" sz="2000" dirty="0"/>
          </a:p>
          <a:p>
            <a:pPr marL="132080" algn="l" rtl="0" eaLnBrk="0">
              <a:lnSpc>
                <a:spcPct val="98000"/>
              </a:lnSpc>
              <a:spcBef>
                <a:spcPts val="20"/>
              </a:spcBef>
            </a:pPr>
            <a:r>
              <a:rPr sz="2000" kern="0" spc="-20" dirty="0" err="1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特大号充电宝</a:t>
            </a:r>
            <a:endParaRPr lang="en-US" sz="2000" kern="0" spc="-20" dirty="0">
              <a:solidFill>
                <a:srgbClr val="FF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32080" algn="l" rtl="0" eaLnBrk="0">
              <a:lnSpc>
                <a:spcPct val="98000"/>
              </a:lnSpc>
              <a:spcBef>
                <a:spcPts val="20"/>
              </a:spcBef>
            </a:pPr>
            <a:r>
              <a:rPr lang="zh-CN" altLang="en-US" sz="2000" kern="0" spc="-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</a:rPr>
              <a:t>无人机、相机务必向领队组报备、避免重复</a:t>
            </a:r>
            <a:endParaRPr lang="en-US" altLang="en-US" sz="2000" dirty="0"/>
          </a:p>
          <a:p>
            <a:pPr marL="134620" indent="-1270" algn="l" rtl="0" eaLnBrk="0">
              <a:lnSpc>
                <a:spcPct val="99000"/>
              </a:lnSpc>
              <a:spcBef>
                <a:spcPts val="240"/>
              </a:spcBef>
            </a:pPr>
            <a:r>
              <a:rPr sz="2000" kern="0" spc="-3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剃须刀、化妆用品、</a:t>
            </a:r>
            <a:r>
              <a:rPr sz="2000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洗面奶</a:t>
            </a:r>
            <a:r>
              <a:rPr sz="2000" kern="0" spc="-2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、沐浴露</a:t>
            </a:r>
            <a:r>
              <a:rPr sz="2000" kern="0" spc="-2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000" kern="0" spc="-44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洗发剂</a:t>
            </a:r>
            <a:r>
              <a:rPr sz="2000" kern="0" spc="-2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000" kern="0" spc="-4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牙膏</a:t>
            </a:r>
            <a:r>
              <a:rPr sz="2000" kern="0" spc="-3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等非必需日常用</a:t>
            </a:r>
            <a:r>
              <a:rPr sz="2000" kern="0" spc="-4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品</a:t>
            </a:r>
            <a:r>
              <a:rPr sz="2000" kern="0" spc="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不带任何超出自己能力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范围外的过重食品！</a:t>
            </a:r>
            <a:endParaRPr lang="en-US" altLang="en-US" sz="2000" dirty="0"/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182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box 184"/>
          <p:cNvSpPr/>
          <p:nvPr/>
        </p:nvSpPr>
        <p:spPr>
          <a:xfrm>
            <a:off x="1150239" y="2007064"/>
            <a:ext cx="7348219" cy="3914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34290" algn="l" rtl="0" eaLnBrk="0">
              <a:lnSpc>
                <a:spcPct val="76000"/>
              </a:lnSpc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Day0：</a:t>
            </a:r>
            <a:endParaRPr lang="en-US" altLang="en-US" sz="2000" dirty="0"/>
          </a:p>
          <a:p>
            <a:pPr marL="27940" algn="l" rtl="0" eaLnBrk="0">
              <a:lnSpc>
                <a:spcPct val="88000"/>
              </a:lnSpc>
              <a:spcBef>
                <a:spcPts val="290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晚上提前吃或带食物车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上吃</a:t>
            </a:r>
            <a:endParaRPr lang="en-US" altLang="en-US" sz="2000" dirty="0"/>
          </a:p>
          <a:p>
            <a:pPr marL="34290" algn="l" rtl="0" eaLnBrk="0">
              <a:lnSpc>
                <a:spcPct val="75000"/>
              </a:lnSpc>
              <a:spcBef>
                <a:spcPts val="600"/>
              </a:spcBef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Day1：</a:t>
            </a:r>
            <a:endParaRPr lang="en-US" altLang="en-US" sz="2000" dirty="0"/>
          </a:p>
          <a:p>
            <a:pPr marL="26035" algn="l" rtl="0" eaLnBrk="0">
              <a:lnSpc>
                <a:spcPct val="87000"/>
              </a:lnSpc>
              <a:spcBef>
                <a:spcPts val="315"/>
              </a:spcBef>
            </a:pPr>
            <a:r>
              <a:rPr sz="2000" b="1" kern="0" spc="-1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早饭</a:t>
            </a:r>
            <a:r>
              <a:rPr sz="2000" b="1" kern="0" spc="-1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1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：农家</a:t>
            </a:r>
            <a:endParaRPr lang="en-US" altLang="en-US" sz="2000" dirty="0"/>
          </a:p>
          <a:p>
            <a:pPr marL="45720" algn="l" rtl="0" eaLnBrk="0">
              <a:lnSpc>
                <a:spcPct val="87000"/>
              </a:lnSpc>
              <a:spcBef>
                <a:spcPts val="310"/>
              </a:spcBef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中饭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：建议食物：</a:t>
            </a:r>
            <a:r>
              <a:rPr sz="20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面包15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0g左右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，配一些酱或火腿</a:t>
            </a:r>
            <a:endParaRPr lang="en-US" altLang="en-US" sz="2000" dirty="0"/>
          </a:p>
          <a:p>
            <a:pPr marL="16510" indent="11430" algn="l" rtl="0" eaLnBrk="0">
              <a:lnSpc>
                <a:spcPct val="93000"/>
              </a:lnSpc>
              <a:spcBef>
                <a:spcPts val="335"/>
              </a:spcBef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晚饭：</a:t>
            </a:r>
            <a:r>
              <a:rPr sz="2000" b="1" kern="0" spc="-4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开火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，建议面食，补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充碳水为主，</a:t>
            </a:r>
            <a:r>
              <a:rPr sz="2000" b="1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附加一点蛋白质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，减少    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携带多油水的食物，</a:t>
            </a:r>
            <a:r>
              <a:rPr sz="20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1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可找组内有经验的人咨询</a:t>
            </a:r>
            <a:r>
              <a:rPr lang="zh-CN" altLang="en-US"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，建议泡面人均</a:t>
            </a:r>
            <a:r>
              <a:rPr lang="en-US" altLang="zh-CN"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</a:t>
            </a:r>
            <a:r>
              <a:rPr lang="zh-CN" altLang="en-US"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包。</a:t>
            </a:r>
            <a:endParaRPr lang="en-US" altLang="en-US" sz="2000" dirty="0"/>
          </a:p>
          <a:p>
            <a:pPr marL="34290" algn="l" rtl="0" eaLnBrk="0">
              <a:lnSpc>
                <a:spcPct val="76000"/>
              </a:lnSpc>
              <a:spcBef>
                <a:spcPts val="575"/>
              </a:spcBef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Day2：</a:t>
            </a:r>
            <a:endParaRPr lang="en-US" altLang="en-US" sz="2000" dirty="0"/>
          </a:p>
          <a:p>
            <a:pPr marL="26035" algn="l" rtl="0" eaLnBrk="0">
              <a:lnSpc>
                <a:spcPct val="87000"/>
              </a:lnSpc>
              <a:spcBef>
                <a:spcPts val="295"/>
              </a:spcBef>
            </a:pP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早饭：</a:t>
            </a:r>
            <a:r>
              <a:rPr sz="2000" b="1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开火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，建议麦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片50g，奶粉等</a:t>
            </a:r>
            <a:endParaRPr lang="en-US" altLang="en-US" sz="2000" dirty="0"/>
          </a:p>
          <a:p>
            <a:pPr marL="45720" algn="l" rtl="0" eaLnBrk="0">
              <a:lnSpc>
                <a:spcPct val="100000"/>
              </a:lnSpc>
              <a:spcBef>
                <a:spcPts val="15"/>
              </a:spcBef>
            </a:pPr>
            <a:r>
              <a:rPr sz="2000" b="1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中午</a:t>
            </a:r>
            <a:r>
              <a:rPr sz="2000" b="1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：农家</a:t>
            </a:r>
            <a:endParaRPr lang="en-US" altLang="en-US" sz="2000" dirty="0"/>
          </a:p>
          <a:p>
            <a:pPr algn="l" rtl="0" eaLnBrk="0">
              <a:lnSpc>
                <a:spcPct val="173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500" dirty="0"/>
          </a:p>
          <a:p>
            <a:pPr marL="38100" indent="-25400" algn="l" rtl="0" eaLnBrk="0">
              <a:lnSpc>
                <a:spcPct val="94000"/>
              </a:lnSpc>
              <a:spcBef>
                <a:spcPts val="5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购买食物有条件的话建议一起出去超市购买，增进彼此的熟悉度，</a:t>
            </a:r>
            <a:r>
              <a:rPr sz="20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5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比如</a:t>
            </a:r>
            <a:r>
              <a:rPr lang="zh-CN" altLang="en-US"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2000" b="1" kern="0" spc="-5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天街楼下超市</a:t>
            </a:r>
            <a:endParaRPr lang="en-US" altLang="en-US" sz="2000" dirty="0"/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188" name="textbox 188"/>
          <p:cNvSpPr/>
          <p:nvPr/>
        </p:nvSpPr>
        <p:spPr>
          <a:xfrm>
            <a:off x="-12700" y="995134"/>
            <a:ext cx="9169400" cy="4483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0007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食物准备      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            </a:t>
            </a:r>
            <a:endParaRPr lang="en-US" altLang="en-US" sz="3200" dirty="0"/>
          </a:p>
        </p:txBody>
      </p:sp>
      <p:sp>
        <p:nvSpPr>
          <p:cNvPr id="19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32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192"/>
          <p:cNvSpPr/>
          <p:nvPr/>
        </p:nvSpPr>
        <p:spPr>
          <a:xfrm>
            <a:off x="543585" y="2233091"/>
            <a:ext cx="8204200" cy="1475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9685" algn="l" rtl="0" eaLnBrk="0">
              <a:lnSpc>
                <a:spcPct val="90000"/>
              </a:lnSpc>
            </a:pPr>
            <a:r>
              <a:rPr sz="2300" kern="0" spc="2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路餐：</a:t>
            </a:r>
            <a:endParaRPr lang="en-US" altLang="en-US" sz="2300" dirty="0"/>
          </a:p>
          <a:p>
            <a:pPr marL="31750" indent="-5715" algn="l" rtl="0" eaLnBrk="0">
              <a:lnSpc>
                <a:spcPct val="104000"/>
              </a:lnSpc>
              <a:spcBef>
                <a:spcPts val="25"/>
              </a:spcBef>
            </a:pP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高能食品，</a:t>
            </a:r>
            <a:r>
              <a:rPr sz="2300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补充热量和，</a:t>
            </a:r>
            <a:r>
              <a:rPr sz="2300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糖盐及电解质（盐津葡萄</a:t>
            </a:r>
            <a:r>
              <a:rPr sz="2300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300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巧克力、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士力架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300" kern="0" spc="-5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脆香米</a:t>
            </a:r>
            <a:r>
              <a:rPr sz="2300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300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能量胶等，</a:t>
            </a:r>
            <a:r>
              <a:rPr sz="2300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路上休息吃）</a:t>
            </a:r>
            <a:endParaRPr lang="en-US" altLang="en-US" sz="2300" dirty="0"/>
          </a:p>
          <a:p>
            <a:pPr marL="12700" algn="l" rtl="0" eaLnBrk="0">
              <a:lnSpc>
                <a:spcPct val="110000"/>
              </a:lnSpc>
              <a:spcBef>
                <a:spcPts val="25"/>
              </a:spcBef>
            </a:pPr>
            <a:r>
              <a:rPr sz="2300" b="1" u="sng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应急食品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2300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压缩饼干</a:t>
            </a:r>
            <a:endParaRPr lang="en-US" altLang="en-US" sz="2300" dirty="0"/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-12700" y="995134"/>
            <a:ext cx="9169400" cy="4483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0007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食物准备      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            </a:t>
            </a:r>
            <a:endParaRPr lang="en-US" altLang="en-US" sz="3200" dirty="0"/>
          </a:p>
        </p:txBody>
      </p:sp>
      <p:sp>
        <p:nvSpPr>
          <p:cNvPr id="198" name="rect"/>
          <p:cNvSpPr/>
          <p:nvPr/>
        </p:nvSpPr>
        <p:spPr>
          <a:xfrm>
            <a:off x="549275" y="4805044"/>
            <a:ext cx="6427469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0" name="rect"/>
          <p:cNvSpPr/>
          <p:nvPr/>
        </p:nvSpPr>
        <p:spPr>
          <a:xfrm>
            <a:off x="6976744" y="4777104"/>
            <a:ext cx="154305" cy="37210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2" name="rect"/>
          <p:cNvSpPr/>
          <p:nvPr/>
        </p:nvSpPr>
        <p:spPr>
          <a:xfrm>
            <a:off x="7131050" y="4777104"/>
            <a:ext cx="128905" cy="37210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4" name="rect"/>
          <p:cNvSpPr/>
          <p:nvPr/>
        </p:nvSpPr>
        <p:spPr>
          <a:xfrm>
            <a:off x="7566025" y="4777104"/>
            <a:ext cx="130809" cy="37210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6" name="rect"/>
          <p:cNvSpPr/>
          <p:nvPr/>
        </p:nvSpPr>
        <p:spPr>
          <a:xfrm>
            <a:off x="7259954" y="4805044"/>
            <a:ext cx="306069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8" name="rect"/>
          <p:cNvSpPr/>
          <p:nvPr/>
        </p:nvSpPr>
        <p:spPr>
          <a:xfrm>
            <a:off x="7696834" y="4805044"/>
            <a:ext cx="61214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textbox 210"/>
          <p:cNvSpPr/>
          <p:nvPr/>
        </p:nvSpPr>
        <p:spPr>
          <a:xfrm>
            <a:off x="552119" y="4738547"/>
            <a:ext cx="7768590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330"/>
              </a:lnSpc>
            </a:pPr>
            <a:r>
              <a:rPr sz="2300" kern="0" spc="10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从学校出发时准备好所有食品以及第二天上</a:t>
            </a:r>
            <a:r>
              <a:rPr sz="2300" kern="0" spc="9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山的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lang="en-US" sz="2300" b="1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.5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</a:t>
            </a:r>
            <a:r>
              <a:rPr sz="2300" kern="0" spc="9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/</a:t>
            </a:r>
            <a:r>
              <a:rPr sz="2300" kern="0" spc="9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运动</a:t>
            </a:r>
            <a:endParaRPr lang="en-US" altLang="en-US" sz="2300" dirty="0"/>
          </a:p>
        </p:txBody>
      </p:sp>
      <p:sp>
        <p:nvSpPr>
          <p:cNvPr id="212" name="rect"/>
          <p:cNvSpPr/>
          <p:nvPr/>
        </p:nvSpPr>
        <p:spPr>
          <a:xfrm>
            <a:off x="2079625" y="4073525"/>
            <a:ext cx="30607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4" name="rect"/>
          <p:cNvSpPr/>
          <p:nvPr/>
        </p:nvSpPr>
        <p:spPr>
          <a:xfrm>
            <a:off x="5140325" y="4073525"/>
            <a:ext cx="2448559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rect"/>
          <p:cNvSpPr/>
          <p:nvPr/>
        </p:nvSpPr>
        <p:spPr>
          <a:xfrm>
            <a:off x="2385695" y="4073525"/>
            <a:ext cx="244856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8" name="rect"/>
          <p:cNvSpPr/>
          <p:nvPr/>
        </p:nvSpPr>
        <p:spPr>
          <a:xfrm>
            <a:off x="4834254" y="4073525"/>
            <a:ext cx="30607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0" name="rect"/>
          <p:cNvSpPr/>
          <p:nvPr/>
        </p:nvSpPr>
        <p:spPr>
          <a:xfrm>
            <a:off x="7894954" y="4073525"/>
            <a:ext cx="61214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2" name="rect"/>
          <p:cNvSpPr/>
          <p:nvPr/>
        </p:nvSpPr>
        <p:spPr>
          <a:xfrm>
            <a:off x="549275" y="4073525"/>
            <a:ext cx="153035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4" name="rect"/>
          <p:cNvSpPr/>
          <p:nvPr/>
        </p:nvSpPr>
        <p:spPr>
          <a:xfrm>
            <a:off x="7588884" y="4073525"/>
            <a:ext cx="306069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6" name="textbox 226"/>
          <p:cNvSpPr/>
          <p:nvPr/>
        </p:nvSpPr>
        <p:spPr>
          <a:xfrm>
            <a:off x="547243" y="4061891"/>
            <a:ext cx="7971790" cy="370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2300" kern="0" spc="1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共需要准备一顿早饭（热餐）、一</a:t>
            </a:r>
            <a:r>
              <a:rPr sz="2300" kern="0" spc="10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顿午饭（冷餐）、一顿晚</a:t>
            </a:r>
            <a:endParaRPr lang="en-US" altLang="en-US" sz="2300" dirty="0"/>
          </a:p>
        </p:txBody>
      </p:sp>
      <p:sp>
        <p:nvSpPr>
          <p:cNvPr id="228" name="rect"/>
          <p:cNvSpPr/>
          <p:nvPr/>
        </p:nvSpPr>
        <p:spPr>
          <a:xfrm>
            <a:off x="549275" y="4439284"/>
            <a:ext cx="2142489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0" name="rect"/>
          <p:cNvSpPr/>
          <p:nvPr/>
        </p:nvSpPr>
        <p:spPr>
          <a:xfrm>
            <a:off x="2691764" y="4439284"/>
            <a:ext cx="30607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2" name="rect"/>
          <p:cNvSpPr/>
          <p:nvPr/>
        </p:nvSpPr>
        <p:spPr>
          <a:xfrm>
            <a:off x="2997835" y="4439284"/>
            <a:ext cx="2142489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4" name="textbox 234"/>
          <p:cNvSpPr/>
          <p:nvPr/>
        </p:nvSpPr>
        <p:spPr>
          <a:xfrm>
            <a:off x="548462" y="4427651"/>
            <a:ext cx="4603750" cy="370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2300" kern="0" spc="10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饭（热餐）只有两顿热餐需要生火</a:t>
            </a:r>
            <a:endParaRPr lang="en-US" altLang="en-US" sz="2300" dirty="0"/>
          </a:p>
        </p:txBody>
      </p:sp>
      <p:sp>
        <p:nvSpPr>
          <p:cNvPr id="236" name="rect"/>
          <p:cNvSpPr/>
          <p:nvPr/>
        </p:nvSpPr>
        <p:spPr>
          <a:xfrm>
            <a:off x="549275" y="5170804"/>
            <a:ext cx="3672840" cy="3162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8" name="textbox 238"/>
          <p:cNvSpPr/>
          <p:nvPr/>
        </p:nvSpPr>
        <p:spPr>
          <a:xfrm>
            <a:off x="548462" y="5159171"/>
            <a:ext cx="3685540" cy="3695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2300" kern="0" spc="10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饮料，严禁携带酒精类饮品</a:t>
            </a:r>
            <a:endParaRPr lang="en-US" altLang="en-US" sz="2300" dirty="0"/>
          </a:p>
        </p:txBody>
      </p:sp>
      <p:sp>
        <p:nvSpPr>
          <p:cNvPr id="24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2" name="textbox 242"/>
          <p:cNvSpPr/>
          <p:nvPr/>
        </p:nvSpPr>
        <p:spPr>
          <a:xfrm>
            <a:off x="549275" y="3707764"/>
            <a:ext cx="918844" cy="31622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lang="en-US" altLang="en-US" sz="100" dirty="0"/>
          </a:p>
          <a:p>
            <a:pPr marL="11430" algn="l" rtl="0" eaLnBrk="0">
              <a:lnSpc>
                <a:spcPct val="100000"/>
              </a:lnSpc>
            </a:pPr>
            <a:r>
              <a:rPr sz="2300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注意：</a:t>
            </a:r>
            <a:endParaRPr lang="en-US" altLang="en-US" sz="2300" dirty="0"/>
          </a:p>
        </p:txBody>
      </p:sp>
    </p:spTree>
    <p:extLst>
      <p:ext uri="{BB962C8B-B14F-4D97-AF65-F5344CB8AC3E}">
        <p14:creationId xmlns:p14="http://schemas.microsoft.com/office/powerpoint/2010/main" val="24742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46" name="textbox 246"/>
          <p:cNvSpPr/>
          <p:nvPr/>
        </p:nvSpPr>
        <p:spPr>
          <a:xfrm>
            <a:off x="583352" y="994727"/>
            <a:ext cx="8027669" cy="5324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注意事项-行进</a:t>
            </a:r>
            <a:endParaRPr lang="en-US" altLang="en-US" sz="3200" dirty="0"/>
          </a:p>
          <a:p>
            <a:pPr algn="l" rtl="0" eaLnBrk="0">
              <a:lnSpc>
                <a:spcPct val="165000"/>
              </a:lnSpc>
            </a:pPr>
            <a:endParaRPr lang="en-US" altLang="en-US" sz="1000" dirty="0"/>
          </a:p>
          <a:p>
            <a:pPr marL="17145" algn="l" rtl="0" eaLnBrk="0">
              <a:lnSpc>
                <a:spcPct val="84000"/>
              </a:lnSpc>
              <a:spcBef>
                <a:spcPts val="545"/>
              </a:spcBef>
            </a:pPr>
            <a:r>
              <a:rPr sz="1800" kern="0" spc="9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800" kern="0" spc="20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8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禁止超过领队或走到压队后面</a:t>
            </a:r>
            <a:endParaRPr lang="en-US" altLang="en-US" sz="1800" dirty="0"/>
          </a:p>
          <a:p>
            <a:pPr marL="16510" algn="l" rtl="0" eaLnBrk="0">
              <a:lnSpc>
                <a:spcPts val="3180"/>
              </a:lnSpc>
            </a:pPr>
            <a:r>
              <a:rPr sz="1700" kern="0" spc="6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</a:t>
            </a: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单列行进</a:t>
            </a:r>
            <a:endParaRPr lang="en-US" altLang="en-US" sz="1700" dirty="0"/>
          </a:p>
          <a:p>
            <a:pPr marL="17145" indent="72390" algn="l" rtl="0" eaLnBrk="0">
              <a:lnSpc>
                <a:spcPct val="109000"/>
              </a:lnSpc>
              <a:spcBef>
                <a:spcPts val="114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保持适当的间距（树枝多的路段适当拉开距离，</a:t>
            </a:r>
            <a:r>
              <a:rPr sz="1700" kern="0" spc="-2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避免被树枝弹到；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其他路段特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别是平坦的土路，尽量跟紧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1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间隔两三步的样子）</a:t>
            </a:r>
            <a:endParaRPr lang="en-US" altLang="en-US" sz="1700" dirty="0"/>
          </a:p>
          <a:p>
            <a:pPr marL="89535" algn="l" rtl="0" eaLnBrk="0">
              <a:lnSpc>
                <a:spcPts val="2170"/>
              </a:lnSpc>
              <a:spcBef>
                <a:spcPts val="87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看不见人了</a:t>
            </a:r>
            <a:r>
              <a:rPr sz="1700" kern="0" spc="-2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4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快跟不上了及时喊前面的</a:t>
            </a:r>
            <a:r>
              <a:rPr sz="1700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同学等一等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确保前后始终能看见人</a:t>
            </a:r>
            <a:endParaRPr lang="en-US" altLang="en-US" sz="1700" dirty="0"/>
          </a:p>
          <a:p>
            <a:pPr marL="16510" indent="72390" algn="l" rtl="0" eaLnBrk="0">
              <a:lnSpc>
                <a:spcPct val="123000"/>
              </a:lnSpc>
              <a:spcBef>
                <a:spcPts val="1270"/>
              </a:spcBef>
            </a:pP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有事可以找走在队伍中间的</a:t>
            </a:r>
            <a:r>
              <a:rPr sz="17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副领和队医          </a:t>
            </a:r>
            <a:r>
              <a:rPr sz="17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         </a:t>
            </a:r>
            <a:r>
              <a:rPr sz="17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3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小组一起走</a:t>
            </a:r>
            <a:endParaRPr lang="en-US" altLang="en-US" sz="1700" dirty="0"/>
          </a:p>
          <a:p>
            <a:pPr marL="89535" algn="l" rtl="0" eaLnBrk="0">
              <a:lnSpc>
                <a:spcPts val="2170"/>
              </a:lnSpc>
              <a:spcBef>
                <a:spcPts val="102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组长注意组员是否齐了</a:t>
            </a:r>
            <a:endParaRPr lang="en-US" altLang="en-US" sz="1700" dirty="0"/>
          </a:p>
          <a:p>
            <a:pPr marL="16510" indent="72390" algn="l" rtl="0" eaLnBrk="0">
              <a:lnSpc>
                <a:spcPct val="130000"/>
              </a:lnSpc>
              <a:spcBef>
                <a:spcPts val="980"/>
              </a:spcBef>
            </a:pP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发扬团队精神，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关注队友情况，</a:t>
            </a:r>
            <a:r>
              <a:rPr sz="17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力所能及处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相互帮助     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</a:t>
            </a:r>
            <a:r>
              <a:rPr sz="17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对待植物</a:t>
            </a:r>
            <a:endParaRPr lang="en-US" altLang="en-US" sz="1700" dirty="0"/>
          </a:p>
          <a:p>
            <a:pPr marL="89535" algn="l" rtl="0" eaLnBrk="0">
              <a:lnSpc>
                <a:spcPts val="2170"/>
              </a:lnSpc>
              <a:spcBef>
                <a:spcPts val="102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减少皮肤与植物泥土的直接接触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防止皮肤过敏瘙痒</a:t>
            </a:r>
            <a:endParaRPr lang="en-US" altLang="en-US" sz="1700" dirty="0"/>
          </a:p>
          <a:p>
            <a:pPr algn="l" rtl="0" eaLnBrk="0">
              <a:lnSpc>
                <a:spcPct val="102000"/>
              </a:lnSpc>
            </a:pPr>
            <a:endParaRPr lang="en-US" altLang="en-US" sz="8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89535" algn="l" rtl="0" eaLnBrk="0">
              <a:lnSpc>
                <a:spcPts val="2285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不要采摘野果（更不能吃）</a:t>
            </a:r>
            <a:r>
              <a:rPr sz="18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,有</a:t>
            </a:r>
            <a:r>
              <a:rPr sz="18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朽木处注意蚊虫鼠蚁蛇</a:t>
            </a:r>
            <a:endParaRPr lang="en-US" altLang="en-US" sz="1800" dirty="0"/>
          </a:p>
        </p:txBody>
      </p:sp>
      <p:pic>
        <p:nvPicPr>
          <p:cNvPr id="248" name="picture 2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5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2123" y="2157983"/>
            <a:ext cx="6873240" cy="3675888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583352" y="994727"/>
            <a:ext cx="2657475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注意事项-行进</a:t>
            </a:r>
            <a:endParaRPr lang="en-US" altLang="en-US" sz="3200" dirty="0"/>
          </a:p>
        </p:txBody>
      </p:sp>
      <p:sp>
        <p:nvSpPr>
          <p:cNvPr id="26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64" name="textbox 264"/>
          <p:cNvSpPr/>
          <p:nvPr/>
        </p:nvSpPr>
        <p:spPr>
          <a:xfrm>
            <a:off x="581277" y="994727"/>
            <a:ext cx="8161655" cy="55016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4605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注意事项-行进</a:t>
            </a:r>
            <a:endParaRPr lang="en-US" altLang="en-US" sz="3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17145" algn="l" rtl="0" eaLnBrk="0">
              <a:lnSpc>
                <a:spcPct val="91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遇到岔路和风险向后提醒</a:t>
            </a:r>
            <a:endParaRPr lang="en-US" altLang="en-US" sz="1500" dirty="0"/>
          </a:p>
          <a:p>
            <a:pPr marL="12700" indent="69215" algn="l" rtl="0" eaLnBrk="0">
              <a:lnSpc>
                <a:spcPct val="121000"/>
              </a:lnSpc>
              <a:spcBef>
                <a:spcPts val="139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岔路方向（到了岔路再喊，</a:t>
            </a:r>
            <a:r>
              <a:rPr sz="1500" kern="0" spc="-25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不要提前喊）</a:t>
            </a:r>
            <a:r>
              <a:rPr sz="1500" kern="0" spc="-2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经过岔路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5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转弯时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向后喊话“岔路向左/右</a:t>
            </a:r>
            <a:r>
              <a:rPr sz="1500" kern="0" spc="-2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”</a:t>
            </a:r>
            <a:r>
              <a:rPr sz="1500" kern="0" spc="-3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5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如果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不清楚往哪个岔路走，</a:t>
            </a:r>
            <a:r>
              <a:rPr sz="15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务必停下来呼叫副领队或者压队</a:t>
            </a:r>
            <a:endParaRPr lang="en-US" altLang="en-US" sz="1500" dirty="0"/>
          </a:p>
          <a:p>
            <a:pPr marL="81915" algn="l" rtl="0" eaLnBrk="0">
              <a:lnSpc>
                <a:spcPct val="91000"/>
              </a:lnSpc>
              <a:spcBef>
                <a:spcPts val="1515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500" kern="0" spc="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落石</a:t>
            </a:r>
            <a:r>
              <a:rPr sz="1500" kern="0" spc="-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石头松动</a:t>
            </a:r>
            <a:endParaRPr lang="en-US" altLang="en-US" sz="1500" dirty="0"/>
          </a:p>
          <a:p>
            <a:pPr marL="81915" algn="l" rtl="0" eaLnBrk="0">
              <a:lnSpc>
                <a:spcPts val="1925"/>
              </a:lnSpc>
              <a:spcBef>
                <a:spcPts val="140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树枝反弹</a:t>
            </a:r>
            <a:r>
              <a:rPr sz="1500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500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树干撞头(不要主动拨弹树枝)</a:t>
            </a:r>
            <a:endParaRPr lang="en-US" altLang="en-US" sz="1500" dirty="0"/>
          </a:p>
          <a:p>
            <a:pPr marL="81915" algn="l" rtl="0" eaLnBrk="0">
              <a:lnSpc>
                <a:spcPct val="92000"/>
              </a:lnSpc>
              <a:spcBef>
                <a:spcPts val="1615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500" kern="0" spc="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…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… 任何你觉得可以提醒的地方</a:t>
            </a:r>
            <a:endParaRPr lang="en-US" altLang="en-US" sz="15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7145" algn="l" rtl="0" eaLnBrk="0">
              <a:lnSpc>
                <a:spcPct val="91000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5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让路</a:t>
            </a:r>
            <a:endParaRPr lang="en-US" altLang="en-US" sz="1500" dirty="0"/>
          </a:p>
          <a:p>
            <a:pPr marL="17145" indent="8890" algn="l" rtl="0" eaLnBrk="0">
              <a:lnSpc>
                <a:spcPct val="144000"/>
              </a:lnSpc>
              <a:spcBef>
                <a:spcPts val="1415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需要让路时，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背朝山体，</a:t>
            </a:r>
            <a:r>
              <a:rPr sz="1500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面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朝悬崖                                                                                            </a:t>
            </a:r>
            <a:r>
              <a:rPr sz="1500" kern="0" spc="5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500" kern="0" spc="10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离队</a:t>
            </a:r>
            <a:endParaRPr lang="en-US" altLang="en-US" sz="1500" dirty="0"/>
          </a:p>
          <a:p>
            <a:pPr marL="17145" indent="8890" algn="l" rtl="0" eaLnBrk="0">
              <a:lnSpc>
                <a:spcPct val="144000"/>
              </a:lnSpc>
              <a:spcBef>
                <a:spcPts val="141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如要临时离队，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请告知组长或领队，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组长需将队员离队情况及时告知领队或压队</a:t>
            </a:r>
            <a:r>
              <a:rPr sz="1500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             </a:t>
            </a:r>
            <a:r>
              <a:rPr sz="1500" kern="0" spc="6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5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蛇</a:t>
            </a:r>
            <a:endParaRPr lang="en-US" altLang="en-US" sz="1500" dirty="0"/>
          </a:p>
          <a:p>
            <a:pPr algn="l" rtl="0" eaLnBrk="0">
              <a:lnSpc>
                <a:spcPct val="106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81915" algn="l" rtl="0" eaLnBrk="0">
              <a:lnSpc>
                <a:spcPts val="1925"/>
              </a:lnSpc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快速远离，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不要停下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来拍照，</a:t>
            </a:r>
            <a:r>
              <a:rPr sz="1500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更不要逗弄</a:t>
            </a:r>
            <a:endParaRPr lang="en-US" altLang="en-US" sz="1500" dirty="0"/>
          </a:p>
        </p:txBody>
      </p:sp>
      <p:pic>
        <p:nvPicPr>
          <p:cNvPr id="266" name="picture 2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6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06879" y="2025396"/>
            <a:ext cx="4541520" cy="3739895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76" name="textbox 276"/>
          <p:cNvSpPr/>
          <p:nvPr/>
        </p:nvSpPr>
        <p:spPr>
          <a:xfrm>
            <a:off x="583352" y="994727"/>
            <a:ext cx="3876675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注意事项-让路示意图</a:t>
            </a:r>
            <a:endParaRPr lang="en-US" altLang="en-US" sz="3200" dirty="0"/>
          </a:p>
        </p:txBody>
      </p:sp>
      <p:sp>
        <p:nvSpPr>
          <p:cNvPr id="27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82" name="textbox 282"/>
          <p:cNvSpPr/>
          <p:nvPr/>
        </p:nvSpPr>
        <p:spPr>
          <a:xfrm>
            <a:off x="581228" y="994727"/>
            <a:ext cx="8029575" cy="5459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4605" algn="l" rtl="0" eaLnBrk="0">
              <a:lnSpc>
                <a:spcPct val="87000"/>
              </a:lnSpc>
            </a:pP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注意事项-徒步技巧</a:t>
            </a:r>
            <a:endParaRPr lang="en-US" altLang="en-US" sz="3200" dirty="0"/>
          </a:p>
          <a:p>
            <a:pPr algn="l" rtl="0" eaLnBrk="0">
              <a:lnSpc>
                <a:spcPct val="167000"/>
              </a:lnSpc>
            </a:pPr>
            <a:endParaRPr lang="en-US" altLang="en-US" sz="1000" dirty="0"/>
          </a:p>
          <a:p>
            <a:pPr marL="18415" algn="l" rtl="0" eaLnBrk="0">
              <a:lnSpc>
                <a:spcPct val="90000"/>
              </a:lnSpc>
              <a:spcBef>
                <a:spcPts val="520"/>
              </a:spcBef>
            </a:pPr>
            <a:r>
              <a:rPr sz="1700" kern="0" spc="7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3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找脚点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1025"/>
              </a:spcBef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湿润泥土中稳固的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小石头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树根</a:t>
            </a:r>
            <a:r>
              <a:rPr sz="17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小土垛，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方便可以手扶树</a:t>
            </a:r>
            <a:endParaRPr lang="en-US" altLang="en-US" sz="1700" dirty="0"/>
          </a:p>
          <a:p>
            <a:pPr marL="91440" algn="l" rtl="0" eaLnBrk="0">
              <a:lnSpc>
                <a:spcPct val="91000"/>
              </a:lnSpc>
              <a:spcBef>
                <a:spcPts val="1270"/>
              </a:spcBef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700" kern="0" spc="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干燥的泥土</a:t>
            </a:r>
            <a:endParaRPr lang="en-US" altLang="en-US" sz="1700" dirty="0"/>
          </a:p>
          <a:p>
            <a:pPr marL="18415" indent="72390" algn="l" rtl="0" eaLnBrk="0">
              <a:lnSpc>
                <a:spcPct val="123000"/>
              </a:lnSpc>
              <a:spcBef>
                <a:spcPts val="1305"/>
              </a:spcBef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不要踩有青苔的任何东西                    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                     </a:t>
            </a:r>
            <a:r>
              <a:rPr sz="17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行走技巧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1020"/>
              </a:spcBef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正确使用两根登山杖，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可以省力30%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99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善于找脚点，</a:t>
            </a:r>
            <a:r>
              <a:rPr sz="1700" kern="0" spc="-3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相对不容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易摔倒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99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上坡同样的高度，</a:t>
            </a:r>
            <a:r>
              <a:rPr sz="1700" kern="0" spc="-2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走两步比走一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步省力</a:t>
            </a:r>
            <a:endParaRPr lang="en-US" altLang="en-US" sz="1700" dirty="0"/>
          </a:p>
          <a:p>
            <a:pPr marL="12700" indent="78740" algn="l" rtl="0" eaLnBrk="0">
              <a:lnSpc>
                <a:spcPct val="109000"/>
              </a:lnSpc>
              <a:spcBef>
                <a:spcPts val="100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上坡调短杖，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前脚掌着地（湿泥土地不建议，会把坡磨得很光滑</a:t>
            </a:r>
            <a:r>
              <a:rPr sz="17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1700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身体稍微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往前倾；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下坡调长杖，</a:t>
            </a:r>
            <a:r>
              <a:rPr sz="17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身体站直不要太弯腰，杖先插稳再落脚</a:t>
            </a:r>
            <a:endParaRPr lang="en-US" altLang="en-US" sz="1700" dirty="0"/>
          </a:p>
          <a:p>
            <a:pPr algn="l" rtl="0" eaLnBrk="0">
              <a:lnSpc>
                <a:spcPct val="104000"/>
              </a:lnSpc>
            </a:pPr>
            <a:endParaRPr lang="en-US" altLang="en-US" sz="700" dirty="0"/>
          </a:p>
          <a:p>
            <a:pPr marL="16510" indent="74930" algn="l" rtl="0" eaLnBrk="0">
              <a:lnSpc>
                <a:spcPct val="108000"/>
              </a:lnSpc>
              <a:spcBef>
                <a:spcPts val="5"/>
              </a:spcBef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kern="0" spc="5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不要乱走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（然后觉得自己很帅</a:t>
            </a:r>
            <a:r>
              <a:rPr sz="1700" kern="0" spc="-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1700" kern="0" spc="-1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-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比如踩奇怪的石头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跑来跑去</a:t>
            </a:r>
            <a:r>
              <a:rPr sz="17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走陡坡，</a:t>
            </a:r>
            <a:r>
              <a:rPr sz="17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因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为前面一个人的走法细节大概率会被后面的人模仿，</a:t>
            </a:r>
            <a:r>
              <a:rPr sz="1700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后面是新手的话，</a:t>
            </a:r>
            <a:r>
              <a:rPr sz="1700" kern="0" spc="-2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走路的痛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苦程度会增加</a:t>
            </a:r>
            <a:endParaRPr lang="en-US" altLang="en-US" sz="1700" dirty="0"/>
          </a:p>
        </p:txBody>
      </p:sp>
      <p:pic>
        <p:nvPicPr>
          <p:cNvPr id="284" name="picture 2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8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575335" y="993913"/>
            <a:ext cx="8200390" cy="56000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注意事项-营地</a:t>
            </a:r>
            <a:endParaRPr lang="en-US" altLang="en-US" sz="3200" dirty="0"/>
          </a:p>
          <a:p>
            <a:pPr algn="l" rtl="0" eaLnBrk="0">
              <a:lnSpc>
                <a:spcPct val="138000"/>
              </a:lnSpc>
            </a:pPr>
            <a:endParaRPr lang="en-US" altLang="en-US" sz="1000" dirty="0"/>
          </a:p>
          <a:p>
            <a:pPr marL="24130" algn="l" rtl="0" eaLnBrk="0">
              <a:lnSpc>
                <a:spcPct val="91000"/>
              </a:lnSpc>
              <a:spcBef>
                <a:spcPts val="520"/>
              </a:spcBef>
            </a:pPr>
            <a:r>
              <a:rPr sz="1700" kern="0" spc="5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4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营地</a:t>
            </a:r>
            <a:endParaRPr lang="en-US" altLang="en-US" sz="1700" dirty="0"/>
          </a:p>
          <a:p>
            <a:pPr marL="96520" algn="l" rtl="0" eaLnBrk="0">
              <a:lnSpc>
                <a:spcPts val="2170"/>
              </a:lnSpc>
              <a:spcBef>
                <a:spcPts val="1495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火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源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由组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长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保管；</a:t>
            </a:r>
            <a:r>
              <a:rPr sz="17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小心用火，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勿引起山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火；</a:t>
            </a:r>
            <a:r>
              <a:rPr sz="1700" kern="0" spc="-2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帐篷远离火源</a:t>
            </a:r>
            <a:endParaRPr lang="en-US" altLang="en-US" sz="1700" dirty="0"/>
          </a:p>
          <a:p>
            <a:pPr marL="19685" indent="76200" algn="l" rtl="0" eaLnBrk="0">
              <a:lnSpc>
                <a:spcPct val="115000"/>
              </a:lnSpc>
              <a:spcBef>
                <a:spcPts val="141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如厕必须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两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人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同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行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（三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人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更好</a:t>
            </a:r>
            <a:r>
              <a:rPr sz="1700" kern="0" spc="-1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1700" kern="0" spc="-1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夜间记得戴好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头灯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注意别踩进溪水；</a:t>
            </a:r>
            <a:r>
              <a:rPr sz="17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半夜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如厕也必须要叫醒同帐篷的人一起</a:t>
            </a:r>
            <a:endParaRPr lang="en-US" altLang="en-US" sz="1700" dirty="0"/>
          </a:p>
          <a:p>
            <a:pPr marL="96520" algn="l" rtl="0" eaLnBrk="0">
              <a:lnSpc>
                <a:spcPts val="2170"/>
              </a:lnSpc>
              <a:spcBef>
                <a:spcPts val="1455"/>
              </a:spcBef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如果离开营地较远，</a:t>
            </a:r>
            <a:r>
              <a:rPr sz="1700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需告知领队组，</a:t>
            </a:r>
            <a:endParaRPr lang="en-US" altLang="en-US" sz="1700" dirty="0"/>
          </a:p>
          <a:p>
            <a:pPr marL="96520" algn="l" rtl="0" eaLnBrk="0">
              <a:lnSpc>
                <a:spcPct val="92000"/>
              </a:lnSpc>
              <a:spcBef>
                <a:spcPts val="168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切忌私自离开营地看日出或其</a:t>
            </a:r>
            <a:r>
              <a:rPr sz="1700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他</a:t>
            </a:r>
            <a:endParaRPr lang="en-US" altLang="en-US" sz="1700" dirty="0"/>
          </a:p>
          <a:p>
            <a:pPr marL="96520" algn="l" rtl="0" eaLnBrk="0">
              <a:lnSpc>
                <a:spcPct val="95000"/>
              </a:lnSpc>
              <a:spcBef>
                <a:spcPts val="169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个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人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财务及装备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妥善保管好</a:t>
            </a:r>
            <a:endParaRPr lang="en-US" altLang="en-US" sz="1700" dirty="0"/>
          </a:p>
          <a:p>
            <a:pPr marL="12700" indent="20955" algn="l" rtl="0" eaLnBrk="0">
              <a:lnSpc>
                <a:spcPct val="118000"/>
              </a:lnSpc>
              <a:spcBef>
                <a:spcPts val="1675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b="1" kern="0" spc="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能吃的尽量全吃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完，</a:t>
            </a:r>
            <a:r>
              <a:rPr sz="1700" b="1" kern="0" spc="-34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减少残余，</a:t>
            </a:r>
            <a:r>
              <a:rPr sz="1700" b="1" kern="0" spc="-2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实在吃不完的食物残渣油水最好能放在用完的塑</a:t>
            </a:r>
            <a:r>
              <a:rPr sz="1700" b="1" kern="0" spc="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料瓶或垃圾袋里带下山</a:t>
            </a:r>
            <a:r>
              <a:rPr sz="1700" b="1" kern="0" spc="-1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，尽量不要掩埋或者随意丢弃</a:t>
            </a:r>
            <a:r>
              <a:rPr sz="1700" b="1" kern="0" spc="-24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r>
              <a:rPr sz="1700" b="1" kern="0" spc="-3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垃圾全部带走，</a:t>
            </a:r>
            <a:r>
              <a:rPr sz="17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不带牙膏，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肥皂等化学品</a:t>
            </a:r>
            <a:endParaRPr lang="en-US" altLang="en-US" sz="1700" dirty="0"/>
          </a:p>
          <a:p>
            <a:pPr marL="96520" algn="l" rtl="0" eaLnBrk="0">
              <a:lnSpc>
                <a:spcPts val="2170"/>
              </a:lnSpc>
              <a:spcBef>
                <a:spcPts val="132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做好鞋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子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防潮措施（睡前要拿塑料袋套起来）</a:t>
            </a:r>
            <a:endParaRPr lang="en-US" altLang="en-US" sz="1700" dirty="0"/>
          </a:p>
          <a:p>
            <a:pPr algn="l" rtl="0" eaLnBrk="0">
              <a:lnSpc>
                <a:spcPct val="104000"/>
              </a:lnSpc>
            </a:pPr>
            <a:endParaRPr lang="en-US" altLang="en-US" sz="1100" dirty="0"/>
          </a:p>
          <a:p>
            <a:pPr marL="96520" algn="l" rtl="0" eaLnBrk="0">
              <a:lnSpc>
                <a:spcPts val="2170"/>
              </a:lnSpc>
              <a:spcBef>
                <a:spcPts val="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上厕所远离营地与水源；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上大号先挖坑，</a:t>
            </a:r>
            <a:r>
              <a:rPr sz="1700" kern="0" spc="-2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结束后用土掩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埋</a:t>
            </a:r>
            <a:endParaRPr lang="en-US" altLang="en-US" sz="1700" dirty="0"/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83323" y="2961132"/>
            <a:ext cx="1932432" cy="1744979"/>
          </a:xfrm>
          <a:prstGeom prst="rect">
            <a:avLst/>
          </a:prstGeom>
        </p:spPr>
      </p:pic>
      <p:sp>
        <p:nvSpPr>
          <p:cNvPr id="29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extbox 298"/>
          <p:cNvSpPr/>
          <p:nvPr/>
        </p:nvSpPr>
        <p:spPr>
          <a:xfrm>
            <a:off x="589066" y="1709937"/>
            <a:ext cx="7698740" cy="23082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户外急救常识</a:t>
            </a:r>
            <a:endParaRPr lang="en-US" altLang="en-US" sz="2000" dirty="0"/>
          </a:p>
          <a:p>
            <a:pPr algn="r" rtl="0" eaLnBrk="0">
              <a:lnSpc>
                <a:spcPts val="2420"/>
              </a:lnSpc>
              <a:spcBef>
                <a:spcPts val="82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迷路：</a:t>
            </a:r>
            <a:r>
              <a:rPr sz="2000" kern="0" spc="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原地等待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至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最近的有路的地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方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等待，不要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自己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出发找队伍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.</a:t>
            </a:r>
            <a:endParaRPr lang="en-US" altLang="en-US" sz="2000" dirty="0"/>
          </a:p>
          <a:p>
            <a:pPr marL="93345" algn="l" rtl="0" eaLnBrk="0">
              <a:lnSpc>
                <a:spcPts val="2420"/>
              </a:lnSpc>
              <a:spcBef>
                <a:spcPts val="690"/>
              </a:spcBef>
            </a:pP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有问题喊领队组！</a:t>
            </a:r>
            <a:endParaRPr lang="en-US" altLang="en-US" sz="2000" dirty="0"/>
          </a:p>
          <a:p>
            <a:pPr marL="93345" algn="l" rtl="0" eaLnBrk="0">
              <a:lnSpc>
                <a:spcPts val="2420"/>
              </a:lnSpc>
              <a:spcBef>
                <a:spcPts val="740"/>
              </a:spcBef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扭伤等请及时呼叫领队组，</a:t>
            </a:r>
            <a:r>
              <a:rPr sz="20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由领队组来处理</a:t>
            </a:r>
            <a:endParaRPr lang="en-US" altLang="en-US" sz="2000" dirty="0"/>
          </a:p>
          <a:p>
            <a:pPr marL="93345" algn="l" rtl="0" eaLnBrk="0">
              <a:lnSpc>
                <a:spcPts val="2420"/>
              </a:lnSpc>
              <a:spcBef>
                <a:spcPts val="790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不要采摘野果，有朽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木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处注意蚊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虫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鼠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蚁蛇</a:t>
            </a:r>
            <a:endParaRPr lang="en-US" altLang="en-US" sz="2000" dirty="0"/>
          </a:p>
          <a:p>
            <a:pPr algn="l" rtl="0" eaLnBrk="0">
              <a:lnSpc>
                <a:spcPct val="103000"/>
              </a:lnSpc>
            </a:pPr>
            <a:endParaRPr lang="en-US" altLang="en-US" sz="600" dirty="0"/>
          </a:p>
          <a:p>
            <a:pPr marL="93345" algn="l" rtl="0" eaLnBrk="0">
              <a:lnSpc>
                <a:spcPts val="2420"/>
              </a:lnSpc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严禁在溪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水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较急的地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方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嬉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戏打闹，安全第</a:t>
            </a:r>
            <a:r>
              <a:rPr sz="2000" kern="0" spc="-4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—</a:t>
            </a:r>
            <a:r>
              <a:rPr sz="2000" kern="0" spc="-36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!</a:t>
            </a:r>
            <a:endParaRPr lang="en-US" altLang="en-US" sz="2000" dirty="0"/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-12700" y="994727"/>
            <a:ext cx="9169400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0833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                                                               </a:t>
            </a:r>
            <a:endParaRPr lang="en-US" altLang="en-US" sz="3200" dirty="0"/>
          </a:p>
        </p:txBody>
      </p:sp>
      <p:sp>
        <p:nvSpPr>
          <p:cNvPr id="30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box 306"/>
          <p:cNvSpPr/>
          <p:nvPr/>
        </p:nvSpPr>
        <p:spPr>
          <a:xfrm>
            <a:off x="589066" y="1748451"/>
            <a:ext cx="8334375" cy="38938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231775" indent="-219710" algn="l" rtl="0" eaLnBrk="0">
              <a:lnSpc>
                <a:spcPct val="110000"/>
              </a:lnSpc>
            </a:pPr>
            <a:r>
              <a:rPr sz="2000" kern="0" spc="-1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5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重视纪律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2000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为了保证大家的安全，务必一切行动听从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领队组安排，不要    擅自行动。</a:t>
            </a:r>
            <a:endParaRPr lang="en-US" altLang="en-US" sz="2000" dirty="0"/>
          </a:p>
          <a:p>
            <a:pPr marL="12700" algn="l" rtl="0" eaLnBrk="0">
              <a:lnSpc>
                <a:spcPts val="2420"/>
              </a:lnSpc>
              <a:spcBef>
                <a:spcPts val="1490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时间观念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 请守时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，对自己负责，对他人负责</a:t>
            </a:r>
            <a:endParaRPr lang="en-US" altLang="en-US" sz="2000" dirty="0"/>
          </a:p>
          <a:p>
            <a:pPr marL="231775" indent="-219710" algn="l" rtl="0" eaLnBrk="0">
              <a:lnSpc>
                <a:spcPct val="115000"/>
              </a:lnSpc>
              <a:spcBef>
                <a:spcPts val="1410"/>
              </a:spcBef>
            </a:pPr>
            <a:r>
              <a:rPr sz="2000" kern="0" spc="-3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4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无痕山林（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Leave</a:t>
            </a:r>
            <a:r>
              <a:rPr sz="2000" b="1" kern="0" spc="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No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T</a:t>
            </a:r>
            <a:r>
              <a:rPr sz="2000" b="1" kern="0" spc="-4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race</a:t>
            </a:r>
            <a:r>
              <a:rPr sz="2000" b="1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2000" b="1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2000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注意保护环境，不破坏当地动植物，将    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所有垃圾带离，</a:t>
            </a:r>
            <a:r>
              <a:rPr sz="2000" kern="0" spc="-3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除了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脚印什么都不留下</a:t>
            </a:r>
            <a:endParaRPr lang="en-US" altLang="en-US" sz="2000" dirty="0"/>
          </a:p>
          <a:p>
            <a:pPr marL="12700" algn="l" rtl="0" eaLnBrk="0">
              <a:lnSpc>
                <a:spcPts val="2420"/>
              </a:lnSpc>
              <a:spcBef>
                <a:spcPts val="1295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3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切忌个人主义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以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大局为重，不得单独行动，安全第一</a:t>
            </a:r>
            <a:endParaRPr lang="en-US" altLang="en-US" sz="2000" dirty="0"/>
          </a:p>
          <a:p>
            <a:pPr marL="231775" indent="-219710" algn="l" rtl="0" eaLnBrk="0">
              <a:lnSpc>
                <a:spcPct val="114000"/>
              </a:lnSpc>
              <a:spcBef>
                <a:spcPts val="1445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遇到难以应付的情况一定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要及时讲出来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，不要逞强，不要害怕给别人添    </a:t>
            </a:r>
            <a:r>
              <a:rPr sz="2000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麻烦；艰难路段最好请人帮助，甚至放弃不爬，也比发生危急</a:t>
            </a:r>
            <a:r>
              <a:rPr sz="2000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情况要好。</a:t>
            </a:r>
            <a:endParaRPr lang="en-US" altLang="en-US" sz="2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420"/>
              </a:lnSpc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4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如果对自己的背负能力没有信心，尽可能减轻负重，少带不必要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的东西</a:t>
            </a:r>
            <a:endParaRPr lang="en-US" altLang="en-US" sz="2000" dirty="0"/>
          </a:p>
        </p:txBody>
      </p:sp>
      <p:pic>
        <p:nvPicPr>
          <p:cNvPr id="308" name="picture 3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10" name="textbox 310"/>
          <p:cNvSpPr/>
          <p:nvPr/>
        </p:nvSpPr>
        <p:spPr>
          <a:xfrm>
            <a:off x="-12700" y="994727"/>
            <a:ext cx="9169400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0833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                                                               </a:t>
            </a:r>
            <a:endParaRPr lang="en-US" altLang="en-US" sz="3200" dirty="0"/>
          </a:p>
        </p:txBody>
      </p:sp>
      <p:sp>
        <p:nvSpPr>
          <p:cNvPr id="312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box 314"/>
          <p:cNvSpPr/>
          <p:nvPr/>
        </p:nvSpPr>
        <p:spPr>
          <a:xfrm>
            <a:off x="589066" y="2182398"/>
            <a:ext cx="8199755" cy="23329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420"/>
              </a:lnSpc>
            </a:pPr>
            <a:r>
              <a:rPr sz="2000" kern="0" spc="-1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由于部分AA费用需要提前支付，</a:t>
            </a:r>
            <a:r>
              <a:rPr sz="20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队员因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自身原因在报名后退出：</a:t>
            </a:r>
            <a:endParaRPr lang="en-US" altLang="en-US" sz="2000" dirty="0"/>
          </a:p>
          <a:p>
            <a:pPr marL="240665" algn="l" rtl="0" eaLnBrk="0">
              <a:lnSpc>
                <a:spcPct val="103000"/>
              </a:lnSpc>
              <a:spcBef>
                <a:spcPts val="1745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 </a:t>
            </a: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Calibri" panose="020F0502020204030204"/>
              </a:rPr>
              <a:t>5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月</a:t>
            </a:r>
            <a:r>
              <a:rPr lang="en-US"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日00：</a:t>
            </a:r>
            <a:r>
              <a:rPr sz="2000" kern="0" spc="-4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00之后退出，我们仍然扣除总额30%的费用（部分AA费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用无法退还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）；</a:t>
            </a:r>
            <a:endParaRPr lang="en-US" altLang="en-US" sz="2000" dirty="0"/>
          </a:p>
          <a:p>
            <a:pPr marL="240665" algn="l" rtl="0" eaLnBrk="0">
              <a:lnSpc>
                <a:spcPct val="103000"/>
              </a:lnSpc>
              <a:spcBef>
                <a:spcPts val="855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 </a:t>
            </a: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Calibri" panose="020F0502020204030204"/>
              </a:rPr>
              <a:t>5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月</a:t>
            </a:r>
            <a:r>
              <a:rPr lang="en-US"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15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日00：</a:t>
            </a:r>
            <a:r>
              <a:rPr sz="2000" kern="0" spc="-4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00之后退出，我们仍然扣除总额60%的费用（部分AA费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用无法退还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）；</a:t>
            </a:r>
            <a:endParaRPr lang="en-US" altLang="en-US" sz="2000" dirty="0"/>
          </a:p>
          <a:p>
            <a:pPr algn="l" rtl="0" eaLnBrk="0">
              <a:lnSpc>
                <a:spcPct val="100000"/>
              </a:lnSpc>
            </a:pPr>
            <a:endParaRPr lang="en-US" altLang="en-US" sz="700" dirty="0"/>
          </a:p>
          <a:p>
            <a:pPr marL="241300" algn="l" rtl="0" eaLnBrk="0">
              <a:lnSpc>
                <a:spcPts val="2420"/>
              </a:lnSpc>
              <a:spcBef>
                <a:spcPts val="5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出发当天跳车的，不退还任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何费用。</a:t>
            </a:r>
            <a:endParaRPr lang="en-US" altLang="en-US" sz="2000" dirty="0"/>
          </a:p>
        </p:txBody>
      </p:sp>
      <p:pic>
        <p:nvPicPr>
          <p:cNvPr id="316" name="picture 3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583352" y="994727"/>
            <a:ext cx="2657475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注意事项-跳车</a:t>
            </a:r>
            <a:endParaRPr lang="en-US" altLang="en-US" sz="3200" dirty="0"/>
          </a:p>
        </p:txBody>
      </p:sp>
      <p:sp>
        <p:nvSpPr>
          <p:cNvPr id="322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box 324"/>
          <p:cNvSpPr/>
          <p:nvPr/>
        </p:nvSpPr>
        <p:spPr>
          <a:xfrm>
            <a:off x="-12700" y="994320"/>
            <a:ext cx="9169400" cy="4996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1976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其他事项以及领队组其他人发言                          </a:t>
            </a:r>
            <a:endParaRPr lang="en-US" altLang="en-US" sz="3200" dirty="0"/>
          </a:p>
          <a:p>
            <a:pPr marL="619125" algn="l" rtl="0" eaLnBrk="0">
              <a:lnSpc>
                <a:spcPct val="90000"/>
              </a:lnSpc>
              <a:spcBef>
                <a:spcPts val="1840"/>
              </a:spcBef>
            </a:pPr>
            <a:r>
              <a:rPr sz="2300" b="1" kern="0" spc="-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费用</a:t>
            </a:r>
            <a:endParaRPr lang="en-US" altLang="en-US" sz="2300" dirty="0"/>
          </a:p>
          <a:p>
            <a:pPr marL="694690" algn="l" rtl="0" eaLnBrk="0">
              <a:lnSpc>
                <a:spcPct val="82000"/>
              </a:lnSpc>
              <a:spcBef>
                <a:spcPts val="615"/>
              </a:spcBef>
            </a:pPr>
            <a:r>
              <a:rPr lang="zh-CN" altLang="en-US" sz="2300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</a:rPr>
              <a:t>待确认最终人数</a:t>
            </a:r>
            <a:endParaRPr lang="en-US" altLang="en-US" sz="2300" dirty="0"/>
          </a:p>
          <a:p>
            <a:pPr marL="610870" algn="l" rtl="0" eaLnBrk="0">
              <a:lnSpc>
                <a:spcPct val="89000"/>
              </a:lnSpc>
              <a:spcBef>
                <a:spcPts val="425"/>
              </a:spcBef>
            </a:pPr>
            <a:endParaRPr lang="en-US" altLang="en-US" sz="23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614045" algn="l" rtl="0" eaLnBrk="0">
              <a:lnSpc>
                <a:spcPct val="90000"/>
              </a:lnSpc>
              <a:spcBef>
                <a:spcPts val="700"/>
              </a:spcBef>
            </a:pPr>
            <a:r>
              <a:rPr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知情同意书</a:t>
            </a:r>
            <a:endParaRPr lang="zh-CN" altLang="en-US" sz="2300" dirty="0"/>
          </a:p>
          <a:p>
            <a:pPr marL="804545" algn="l" rtl="0" eaLnBrk="0">
              <a:lnSpc>
                <a:spcPts val="2895"/>
              </a:lnSpc>
              <a:spcBef>
                <a:spcPts val="25"/>
              </a:spcBef>
            </a:pPr>
            <a:r>
              <a:rPr lang="zh-CN" altLang="en-US" sz="23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当场签字并交给领队组</a:t>
            </a:r>
            <a:endParaRPr lang="zh-CN" altLang="en-US" sz="2300" dirty="0"/>
          </a:p>
          <a:p>
            <a:pPr marL="611505" algn="l" rtl="0" eaLnBrk="0">
              <a:lnSpc>
                <a:spcPts val="2835"/>
              </a:lnSpc>
            </a:pP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3.家长知情通知</a:t>
            </a:r>
            <a:endParaRPr lang="en-US" altLang="en-US" sz="2300" dirty="0"/>
          </a:p>
          <a:p>
            <a:pPr marL="637540" algn="l" rtl="0" eaLnBrk="0">
              <a:lnSpc>
                <a:spcPts val="2885"/>
              </a:lnSpc>
              <a:spcBef>
                <a:spcPts val="30"/>
              </a:spcBef>
            </a:pP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山上信号不好，</a:t>
            </a:r>
            <a:endParaRPr lang="en-US" altLang="en-US" sz="2300" dirty="0"/>
          </a:p>
          <a:p>
            <a:pPr marL="613410" algn="l" rtl="0" eaLnBrk="0">
              <a:lnSpc>
                <a:spcPts val="2880"/>
              </a:lnSpc>
            </a:pPr>
            <a:r>
              <a:rPr sz="23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正常大概周日下午才会</a:t>
            </a:r>
            <a:r>
              <a:rPr sz="23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下山</a:t>
            </a:r>
            <a:endParaRPr lang="en-US" altLang="en-US" sz="2300" dirty="0"/>
          </a:p>
          <a:p>
            <a:pPr marL="607695" algn="l" rtl="0" eaLnBrk="0">
              <a:lnSpc>
                <a:spcPts val="2890"/>
              </a:lnSpc>
            </a:pP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务必和家长说一下</a:t>
            </a:r>
            <a:r>
              <a:rPr sz="2300" kern="0" spc="-3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3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防止失联担心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endParaRPr lang="en-US" altLang="en-US" sz="2300" dirty="0"/>
          </a:p>
          <a:p>
            <a:pPr marL="607060" algn="l" rtl="0" eaLnBrk="0">
              <a:lnSpc>
                <a:spcPct val="95000"/>
              </a:lnSpc>
              <a:spcBef>
                <a:spcPts val="15"/>
              </a:spcBef>
            </a:pPr>
            <a:r>
              <a:rPr sz="23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特殊情况可让家长联系基地联系人</a:t>
            </a:r>
            <a:endParaRPr lang="en-US" altLang="en-US" sz="2300" dirty="0"/>
          </a:p>
          <a:p>
            <a:pPr marL="605155" algn="l" rtl="0" eaLnBrk="0">
              <a:lnSpc>
                <a:spcPts val="2875"/>
              </a:lnSpc>
            </a:pP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4.分组情况</a:t>
            </a:r>
            <a:endParaRPr lang="en-US" altLang="en-US" sz="2300" dirty="0"/>
          </a:p>
        </p:txBody>
      </p:sp>
      <p:pic>
        <p:nvPicPr>
          <p:cNvPr id="326" name="picture 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2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box 330"/>
          <p:cNvSpPr/>
          <p:nvPr/>
        </p:nvSpPr>
        <p:spPr>
          <a:xfrm>
            <a:off x="577570" y="1808759"/>
            <a:ext cx="2407920" cy="4659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7145" algn="l" rtl="0" eaLnBrk="0">
              <a:lnSpc>
                <a:spcPct val="91000"/>
              </a:lnSpc>
            </a:pP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讨论内容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Checklist</a:t>
            </a:r>
            <a:endParaRPr lang="en-US" altLang="en-US" sz="1700" dirty="0"/>
          </a:p>
          <a:p>
            <a:pPr marL="13970" indent="20320" algn="l" rtl="0" eaLnBrk="0">
              <a:lnSpc>
                <a:spcPct val="106000"/>
              </a:lnSpc>
              <a:spcBef>
                <a:spcPts val="20"/>
              </a:spcBef>
            </a:pP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r>
              <a:rPr sz="1700" kern="0" spc="-1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r>
              <a:rPr sz="1700" kern="0" spc="-2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互相认识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一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</a:t>
            </a:r>
            <a:r>
              <a:rPr sz="1700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建个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群，</a:t>
            </a:r>
            <a:r>
              <a:rPr sz="1700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标红的为组长</a:t>
            </a:r>
            <a:endParaRPr lang="en-US" altLang="en-US" sz="1700" dirty="0"/>
          </a:p>
          <a:p>
            <a:pPr marL="13970" indent="-1270" algn="l" rtl="0" eaLnBrk="0">
              <a:lnSpc>
                <a:spcPct val="104000"/>
              </a:lnSpc>
              <a:spcBef>
                <a:spcPts val="55"/>
              </a:spcBef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2.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装备：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对照装备清单，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确认每位组员的装备情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况 可以咨询组里老人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or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领队组</a:t>
            </a:r>
            <a:endParaRPr lang="en-US" altLang="en-US" sz="1700" dirty="0"/>
          </a:p>
          <a:p>
            <a:pPr marL="17145" algn="l" rtl="0" eaLnBrk="0">
              <a:lnSpc>
                <a:spcPts val="2170"/>
              </a:lnSpc>
              <a:spcBef>
                <a:spcPts val="2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推荐网购趁早！</a:t>
            </a:r>
            <a:endParaRPr lang="en-US" altLang="en-US" sz="1700" dirty="0"/>
          </a:p>
          <a:p>
            <a:pPr marL="15875" indent="6985" algn="l" rtl="0" eaLnBrk="0">
              <a:lnSpc>
                <a:spcPct val="104000"/>
              </a:lnSpc>
              <a:spcBef>
                <a:spcPts val="230"/>
              </a:spcBef>
            </a:pP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离闵行校区最近的是莘 庄的迪卡侬</a:t>
            </a:r>
            <a:r>
              <a:rPr sz="1700" kern="0" spc="-3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（建议周末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抽空购买装备）</a:t>
            </a:r>
            <a:endParaRPr lang="en-US" altLang="en-US" sz="1700" dirty="0"/>
          </a:p>
          <a:p>
            <a:pPr marL="17145" algn="l" rtl="0" eaLnBrk="0">
              <a:lnSpc>
                <a:spcPct val="91000"/>
              </a:lnSpc>
              <a:spcBef>
                <a:spcPts val="23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3.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食物的购置</a:t>
            </a:r>
            <a:endParaRPr lang="en-US" altLang="en-US" sz="1700" dirty="0"/>
          </a:p>
          <a:p>
            <a:pPr marL="17145" indent="3810" algn="l" rtl="0" eaLnBrk="0">
              <a:lnSpc>
                <a:spcPct val="99000"/>
              </a:lnSpc>
              <a:spcBef>
                <a:spcPts val="205"/>
              </a:spcBef>
            </a:pP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和组里有出线经验的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人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讨论</a:t>
            </a:r>
            <a:endParaRPr lang="en-US" altLang="en-US" sz="1700" dirty="0"/>
          </a:p>
          <a:p>
            <a:pPr marL="16510" indent="4445" algn="l" rtl="0" eaLnBrk="0">
              <a:lnSpc>
                <a:spcPct val="108000"/>
              </a:lnSpc>
              <a:spcBef>
                <a:spcPts val="20"/>
              </a:spcBef>
            </a:pP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一起去东川路欧尚等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超 市买食物</a:t>
            </a:r>
            <a:r>
              <a:rPr sz="17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（组内成员熟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悉一下）</a:t>
            </a:r>
            <a:endParaRPr lang="en-US" altLang="en-US" sz="1700" dirty="0"/>
          </a:p>
        </p:txBody>
      </p:sp>
      <p:pic>
        <p:nvPicPr>
          <p:cNvPr id="332" name="picture 3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34" name="textbox 334"/>
          <p:cNvSpPr/>
          <p:nvPr/>
        </p:nvSpPr>
        <p:spPr>
          <a:xfrm>
            <a:off x="-12700" y="997269"/>
            <a:ext cx="9169400" cy="4470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706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分组情况                                                               </a:t>
            </a:r>
            <a:endParaRPr lang="en-US" altLang="en-US" sz="3200" dirty="0"/>
          </a:p>
        </p:txBody>
      </p:sp>
      <p:sp>
        <p:nvSpPr>
          <p:cNvPr id="33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rect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16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40" name="picture 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3897591"/>
          </a:xfrm>
          <a:prstGeom prst="rect">
            <a:avLst/>
          </a:prstGeom>
        </p:spPr>
      </p:pic>
      <p:sp>
        <p:nvSpPr>
          <p:cNvPr id="342" name="textbox 342"/>
          <p:cNvSpPr/>
          <p:nvPr/>
        </p:nvSpPr>
        <p:spPr>
          <a:xfrm>
            <a:off x="3230981" y="3861828"/>
            <a:ext cx="2692400" cy="1045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8025"/>
              </a:lnSpc>
            </a:pPr>
            <a:r>
              <a:rPr sz="6500" b="1" kern="0" spc="3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Thanks</a:t>
            </a:r>
            <a:endParaRPr lang="en-US" altLang="en-US" sz="6500" dirty="0"/>
          </a:p>
        </p:txBody>
      </p:sp>
      <p:pic>
        <p:nvPicPr>
          <p:cNvPr id="344" name="picture 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07252" y="5815583"/>
            <a:ext cx="2458211" cy="6507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1888</Words>
  <Application>Microsoft Office PowerPoint</Application>
  <PresentationFormat>全屏显示(4:3)</PresentationFormat>
  <Paragraphs>340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Microsoft YaHei UI</vt:lpstr>
      <vt:lpstr>等线</vt:lpstr>
      <vt:lpstr>黑体</vt:lpstr>
      <vt:lpstr>宋体</vt:lpstr>
      <vt:lpstr>微软雅黑</vt:lpstr>
      <vt:lpstr>Arial</vt:lpstr>
      <vt:lpstr>Calibri</vt:lpstr>
      <vt:lpstr>Lato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季安 谭</cp:lastModifiedBy>
  <cp:revision>11</cp:revision>
  <dcterms:created xsi:type="dcterms:W3CDTF">2024-05-05T13:21:05Z</dcterms:created>
  <dcterms:modified xsi:type="dcterms:W3CDTF">2024-05-05T14:12:30Z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2024-05-05T21:20:51Z</vt:filetime>
  </property>
  <property fmtid="{D5CDD505-2E9C-101B-9397-08002B2CF9AE}" pid="4" name="ICV">
    <vt:lpwstr>ED3ABBE16E0F4A768D1B6BCB3F588F0D_13</vt:lpwstr>
  </property>
  <property fmtid="{D5CDD505-2E9C-101B-9397-08002B2CF9AE}" pid="5" name="KSOProductBuildVer">
    <vt:lpwstr>2052-12.1.0.16729</vt:lpwstr>
  </property>
</Properties>
</file>