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87" r:id="rId4"/>
    <p:sldId id="284" r:id="rId5"/>
    <p:sldId id="263" r:id="rId6"/>
    <p:sldId id="315" r:id="rId7"/>
    <p:sldId id="265" r:id="rId8"/>
    <p:sldId id="290" r:id="rId9"/>
    <p:sldId id="266" r:id="rId10"/>
    <p:sldId id="267" r:id="rId11"/>
    <p:sldId id="268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80" r:id="rId21"/>
    <p:sldId id="281" r:id="rId22"/>
    <p:sldId id="282" r:id="rId23"/>
  </p:sldIdLst>
  <p:sldSz cx="9144000" cy="6858000" type="screen4x3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65" autoAdjust="0"/>
    <p:restoredTop sz="94660"/>
  </p:normalViewPr>
  <p:slideViewPr>
    <p:cSldViewPr snapToGrid="0">
      <p:cViewPr>
        <p:scale>
          <a:sx n="95" d="100"/>
          <a:sy n="95" d="100"/>
        </p:scale>
        <p:origin x="65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816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3897591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1255853" y="4134294"/>
            <a:ext cx="6901306" cy="10394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47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</a:t>
            </a:r>
            <a:r>
              <a:rPr lang="en-US" altLang="zh-CN" sz="47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410</a:t>
            </a:r>
            <a:r>
              <a:rPr lang="zh-CN" altLang="en-US" sz="47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仙居</a:t>
            </a:r>
            <a:r>
              <a:rPr sz="4700" b="1" kern="0" spc="50" dirty="0" err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准备会</a:t>
            </a:r>
            <a:endParaRPr lang="en-US" altLang="en-US" sz="4700" dirty="0"/>
          </a:p>
          <a:p>
            <a:pPr algn="l" rtl="0" eaLnBrk="0">
              <a:lnSpc>
                <a:spcPct val="113000"/>
              </a:lnSpc>
            </a:pPr>
            <a:endParaRPr lang="en-US" altLang="en-US" sz="500" dirty="0"/>
          </a:p>
          <a:p>
            <a:pPr algn="r" rtl="0" eaLnBrk="0">
              <a:lnSpc>
                <a:spcPct val="86000"/>
              </a:lnSpc>
              <a:spcBef>
                <a:spcPts val="5"/>
              </a:spcBef>
            </a:pPr>
            <a:r>
              <a:rPr sz="2000" kern="0" spc="-1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2000" kern="0" spc="16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2000" b="1" kern="0" spc="-10" dirty="0">
                <a:solidFill>
                  <a:srgbClr val="FFFFFF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202</a:t>
            </a:r>
            <a:r>
              <a:rPr lang="en-US" altLang="zh-CN" sz="2000" b="1" kern="0" spc="-10" dirty="0">
                <a:solidFill>
                  <a:srgbClr val="FFFFFF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4</a:t>
            </a:r>
            <a:r>
              <a:rPr sz="2000" b="1" kern="0" spc="-10" dirty="0">
                <a:solidFill>
                  <a:srgbClr val="FFFFFF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年1</a:t>
            </a:r>
            <a:r>
              <a:rPr lang="en-US" altLang="zh-CN" sz="2000" b="1" kern="0" spc="-10" dirty="0">
                <a:solidFill>
                  <a:srgbClr val="FFFFFF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0</a:t>
            </a:r>
            <a:r>
              <a:rPr sz="2000" b="1" kern="0" spc="-10" dirty="0">
                <a:solidFill>
                  <a:srgbClr val="FFFFFF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月</a:t>
            </a:r>
            <a:endParaRPr lang="en-US" altLang="en-US" sz="20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07252" y="5815583"/>
            <a:ext cx="2458211" cy="6507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959579" y="2694777"/>
            <a:ext cx="5236067" cy="20948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2400" kern="0" spc="50" dirty="0" err="1">
                <a:solidFill>
                  <a:srgbClr val="000000">
                    <a:alpha val="100000"/>
                  </a:srgb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领队</a:t>
            </a:r>
            <a:r>
              <a:rPr lang="zh-CN" altLang="en-US" sz="2400" kern="0" spc="50" dirty="0">
                <a:solidFill>
                  <a:srgbClr val="000000">
                    <a:alpha val="100000"/>
                  </a:srgb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：白翊言 </a:t>
            </a:r>
            <a:r>
              <a:rPr lang="en-US" altLang="zh-CN" sz="2400" kern="0" spc="50" dirty="0">
                <a:solidFill>
                  <a:srgbClr val="000000">
                    <a:alpha val="100000"/>
                  </a:srgb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18522851008</a:t>
            </a:r>
            <a:endParaRPr lang="en-US" altLang="en-US" sz="24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13335" algn="l" rtl="0" eaLnBrk="0">
              <a:lnSpc>
                <a:spcPct val="88000"/>
              </a:lnSpc>
              <a:spcBef>
                <a:spcPts val="510"/>
              </a:spcBef>
            </a:pPr>
            <a:r>
              <a:rPr sz="2400" kern="0" spc="40" dirty="0" err="1">
                <a:solidFill>
                  <a:srgbClr val="000000">
                    <a:alpha val="100000"/>
                  </a:srgb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压队</a:t>
            </a:r>
            <a:r>
              <a:rPr lang="zh-CN" altLang="en-US" sz="2400" kern="0" spc="40" dirty="0">
                <a:solidFill>
                  <a:srgbClr val="000000">
                    <a:alpha val="100000"/>
                  </a:srgb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：刘天乐 </a:t>
            </a:r>
            <a:r>
              <a:rPr lang="en-US" altLang="zh-CN" sz="2400" kern="0" spc="40" dirty="0">
                <a:solidFill>
                  <a:srgbClr val="000000">
                    <a:alpha val="100000"/>
                  </a:srgb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13701772397</a:t>
            </a:r>
          </a:p>
          <a:p>
            <a:pPr marL="13335" algn="l" rtl="0" eaLnBrk="0">
              <a:lnSpc>
                <a:spcPct val="88000"/>
              </a:lnSpc>
              <a:spcBef>
                <a:spcPts val="510"/>
              </a:spcBef>
            </a:pPr>
            <a:r>
              <a:rPr sz="2400" kern="0" spc="20" dirty="0" err="1">
                <a:solidFill>
                  <a:srgbClr val="000000">
                    <a:alpha val="100000"/>
                  </a:srgb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副领队</a:t>
            </a:r>
            <a:r>
              <a:rPr lang="zh-CN" altLang="en-US" sz="2400" kern="0" spc="20" dirty="0">
                <a:solidFill>
                  <a:srgbClr val="000000">
                    <a:alpha val="100000"/>
                  </a:srgb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：宋昊南 </a:t>
            </a:r>
            <a:r>
              <a:rPr lang="en-US" altLang="zh-CN" sz="2400" kern="0" spc="20" dirty="0">
                <a:solidFill>
                  <a:srgbClr val="000000">
                    <a:alpha val="100000"/>
                  </a:srgb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15380886799</a:t>
            </a:r>
            <a:endParaRPr lang="en-US" altLang="en-US" sz="24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41275" algn="l" rtl="0" eaLnBrk="0">
              <a:lnSpc>
                <a:spcPts val="3300"/>
              </a:lnSpc>
            </a:pPr>
            <a:r>
              <a:rPr sz="2400" kern="0" spc="-30" dirty="0" err="1">
                <a:solidFill>
                  <a:srgbClr val="000000">
                    <a:alpha val="100000"/>
                  </a:srgb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队医</a:t>
            </a:r>
            <a:r>
              <a:rPr lang="zh-CN" altLang="en-US" sz="2400" kern="0" spc="-30" dirty="0">
                <a:solidFill>
                  <a:srgbClr val="000000">
                    <a:alpha val="100000"/>
                  </a:srgb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：王络 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18811636199</a:t>
            </a:r>
            <a:endParaRPr lang="en-US" altLang="en-US" sz="24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16510" algn="l" rtl="0" eaLnBrk="0">
              <a:lnSpc>
                <a:spcPct val="90000"/>
              </a:lnSpc>
              <a:spcBef>
                <a:spcPts val="720"/>
              </a:spcBef>
            </a:pPr>
            <a:r>
              <a:rPr sz="2400" kern="0" spc="70" dirty="0" err="1">
                <a:solidFill>
                  <a:srgbClr val="000000">
                    <a:alpha val="100000"/>
                  </a:srgb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基地联系人</a:t>
            </a:r>
            <a:r>
              <a:rPr lang="zh-CN" altLang="en-US" sz="2400" kern="0" spc="70" dirty="0">
                <a:solidFill>
                  <a:srgbClr val="000000">
                    <a:alpha val="100000"/>
                  </a:srgb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：张鉴轺</a:t>
            </a:r>
            <a:endParaRPr lang="en-US" altLang="en-US" sz="27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-12700" y="998797"/>
            <a:ext cx="9169400" cy="4445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  <a:tabLst>
                <a:tab pos="60261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领队组分工                              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</a:t>
            </a:r>
            <a:endParaRPr lang="en-US" altLang="en-US" sz="3200" dirty="0"/>
          </a:p>
        </p:txBody>
      </p:sp>
      <p:sp>
        <p:nvSpPr>
          <p:cNvPr id="24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8"/>
          <p:cNvSpPr/>
          <p:nvPr/>
        </p:nvSpPr>
        <p:spPr>
          <a:xfrm>
            <a:off x="653986" y="1583190"/>
            <a:ext cx="7959957" cy="25812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50000"/>
              </a:lnSpc>
            </a:pPr>
            <a:r>
              <a:rPr lang="zh-CN" altLang="en-US" sz="1400" dirty="0"/>
              <a:t>线路强度很小，总共</a:t>
            </a:r>
            <a:r>
              <a:rPr lang="en-US" altLang="zh-CN" sz="1400" dirty="0"/>
              <a:t>10km</a:t>
            </a:r>
            <a:r>
              <a:rPr lang="zh-CN" altLang="en-US" sz="1400" dirty="0"/>
              <a:t>（</a:t>
            </a:r>
            <a:r>
              <a:rPr lang="en-US" altLang="zh-CN" sz="1400" dirty="0"/>
              <a:t>+2km</a:t>
            </a:r>
            <a:r>
              <a:rPr lang="zh-CN" altLang="en-US" sz="1400" dirty="0"/>
              <a:t>）需要爬升</a:t>
            </a:r>
            <a:r>
              <a:rPr lang="en-US" altLang="zh-CN" sz="1400" dirty="0"/>
              <a:t>400</a:t>
            </a:r>
            <a:r>
              <a:rPr lang="zh-CN" altLang="en-US" sz="1400" dirty="0"/>
              <a:t>米（</a:t>
            </a:r>
            <a:r>
              <a:rPr lang="en-US" altLang="zh-CN" sz="1400" dirty="0"/>
              <a:t>+300</a:t>
            </a:r>
            <a:r>
              <a:rPr lang="zh-CN" altLang="en-US" sz="1400" dirty="0"/>
              <a:t>米）左右。前坑村到公盂背为环线，上半部分有</a:t>
            </a:r>
            <a:r>
              <a:rPr lang="en-US" altLang="zh-CN" sz="1400" dirty="0"/>
              <a:t>5</a:t>
            </a:r>
            <a:r>
              <a:rPr lang="zh-CN" altLang="en-US" sz="1400" dirty="0"/>
              <a:t>处过溪点（图中标记点），下半部分为台阶路。到达公盂村后扎营，轻装攀登公盂背。公盂背前有一处</a:t>
            </a:r>
            <a:r>
              <a:rPr lang="en-US" altLang="zh-CN" sz="1400" dirty="0"/>
              <a:t>80</a:t>
            </a:r>
            <a:r>
              <a:rPr lang="zh-CN" altLang="en-US" sz="1400" dirty="0"/>
              <a:t>度的岩壁，需要拉着绳索攀登，难度较高，想体验攀岩的话可以爬一下</a:t>
            </a:r>
            <a:endParaRPr lang="zh-CN" altLang="en-US" sz="5400" b="0" i="0" dirty="0">
              <a:effectLst/>
              <a:latin typeface="Lato" panose="020F0502020204030203" pitchFamily="34" charset="0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96157" y="1031277"/>
            <a:ext cx="9169400" cy="4464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  <a:tabLst>
                <a:tab pos="60388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线路概览                                                               </a:t>
            </a:r>
            <a:endParaRPr lang="en-US" altLang="en-US" sz="3200" dirty="0"/>
          </a:p>
        </p:txBody>
      </p:sp>
      <p:sp>
        <p:nvSpPr>
          <p:cNvPr id="34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DD36B49-484B-F495-DD25-D027CAEC4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14" y="2719239"/>
            <a:ext cx="8475772" cy="3864859"/>
          </a:xfrm>
          <a:prstGeom prst="rect">
            <a:avLst/>
          </a:prstGeom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E3987B08-272D-DB9C-BC46-A70AF8C5C094}"/>
              </a:ext>
            </a:extLst>
          </p:cNvPr>
          <p:cNvSpPr/>
          <p:nvPr/>
        </p:nvSpPr>
        <p:spPr>
          <a:xfrm>
            <a:off x="7432766" y="4972594"/>
            <a:ext cx="204651" cy="17852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6"/>
          <p:cNvSpPr/>
          <p:nvPr/>
        </p:nvSpPr>
        <p:spPr>
          <a:xfrm>
            <a:off x="657402" y="1438632"/>
            <a:ext cx="8192611" cy="51761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>
              <a:lnSpc>
                <a:spcPct val="150000"/>
              </a:lnSpc>
            </a:pPr>
            <a:r>
              <a:rPr lang="en-US" altLang="zh-CN" sz="1200" dirty="0"/>
              <a:t>Day0 </a:t>
            </a:r>
            <a:r>
              <a:rPr lang="zh-CN" altLang="en-US" sz="1200" dirty="0"/>
              <a:t>（</a:t>
            </a:r>
            <a:r>
              <a:rPr lang="en-US" altLang="zh-CN" sz="1200" dirty="0"/>
              <a:t>10.25</a:t>
            </a:r>
            <a:r>
              <a:rPr lang="zh-CN" altLang="en-US" sz="1200" dirty="0"/>
              <a:t>）</a:t>
            </a:r>
          </a:p>
          <a:p>
            <a:pPr>
              <a:lnSpc>
                <a:spcPct val="150000"/>
              </a:lnSpc>
            </a:pPr>
            <a:r>
              <a:rPr lang="en-US" altLang="zh-CN" sz="1200" dirty="0"/>
              <a:t>17:00 </a:t>
            </a:r>
            <a:r>
              <a:rPr lang="zh-CN" altLang="en-US" sz="1200" dirty="0"/>
              <a:t>凯旋门集合，检查背包  </a:t>
            </a:r>
            <a:r>
              <a:rPr lang="zh-CN" altLang="en-US" sz="1200" dirty="0">
                <a:solidFill>
                  <a:srgbClr val="FF0000"/>
                </a:solidFill>
              </a:rPr>
              <a:t>不要迟到，野协的传统是迟到一分钟</a:t>
            </a:r>
            <a:r>
              <a:rPr lang="en-US" altLang="zh-CN" sz="1200" dirty="0">
                <a:solidFill>
                  <a:srgbClr val="FF0000"/>
                </a:solidFill>
              </a:rPr>
              <a:t>10</a:t>
            </a:r>
            <a:r>
              <a:rPr lang="zh-CN" altLang="en-US" sz="1200" dirty="0">
                <a:solidFill>
                  <a:srgbClr val="FF0000"/>
                </a:solidFill>
              </a:rPr>
              <a:t>个俯卧撑</a:t>
            </a:r>
            <a:endParaRPr lang="zh-CN" altLang="en-US" sz="1200" dirty="0"/>
          </a:p>
          <a:p>
            <a:pPr>
              <a:lnSpc>
                <a:spcPct val="150000"/>
              </a:lnSpc>
            </a:pPr>
            <a:r>
              <a:rPr lang="en-US" altLang="zh-CN" sz="1200" dirty="0"/>
              <a:t>18:00 </a:t>
            </a:r>
            <a:r>
              <a:rPr lang="zh-CN" altLang="en-US" sz="1200" dirty="0"/>
              <a:t>准时发车，迟到的就自己打车追上吧</a:t>
            </a:r>
          </a:p>
          <a:p>
            <a:pPr>
              <a:lnSpc>
                <a:spcPct val="150000"/>
              </a:lnSpc>
            </a:pPr>
            <a:r>
              <a:rPr lang="en-US" altLang="zh-CN" sz="1200" dirty="0"/>
              <a:t>Day1 </a:t>
            </a:r>
            <a:r>
              <a:rPr lang="zh-CN" altLang="en-US" sz="1200" dirty="0"/>
              <a:t>（</a:t>
            </a:r>
            <a:r>
              <a:rPr lang="en-US" altLang="zh-CN" sz="1200" dirty="0"/>
              <a:t>10.26</a:t>
            </a:r>
            <a:r>
              <a:rPr lang="zh-CN" altLang="en-US" sz="1200" dirty="0"/>
              <a:t>）</a:t>
            </a:r>
          </a:p>
          <a:p>
            <a:pPr>
              <a:lnSpc>
                <a:spcPct val="150000"/>
              </a:lnSpc>
            </a:pPr>
            <a:r>
              <a:rPr lang="en-US" altLang="zh-CN" sz="1200" dirty="0"/>
              <a:t>6:30 </a:t>
            </a:r>
            <a:r>
              <a:rPr lang="zh-CN" altLang="en-US" sz="1200" dirty="0"/>
              <a:t>享受领队五星级温柔叫早服务起床，吃早饭（热餐）</a:t>
            </a:r>
          </a:p>
          <a:p>
            <a:pPr>
              <a:lnSpc>
                <a:spcPct val="150000"/>
              </a:lnSpc>
            </a:pPr>
            <a:r>
              <a:rPr lang="en-US" altLang="zh-CN" sz="1200" dirty="0"/>
              <a:t>7:30 </a:t>
            </a:r>
            <a:r>
              <a:rPr lang="zh-CN" altLang="en-US" sz="1200" dirty="0"/>
              <a:t>出发去做吗喽</a:t>
            </a:r>
          </a:p>
          <a:p>
            <a:pPr>
              <a:lnSpc>
                <a:spcPct val="150000"/>
              </a:lnSpc>
            </a:pPr>
            <a:r>
              <a:rPr lang="en-US" altLang="zh-CN" sz="1200" dirty="0"/>
              <a:t>11:00 </a:t>
            </a:r>
            <a:r>
              <a:rPr lang="zh-CN" altLang="en-US" sz="1200" dirty="0"/>
              <a:t>抵达下平村，美美吃午饭（农家菜）</a:t>
            </a:r>
          </a:p>
          <a:p>
            <a:pPr>
              <a:lnSpc>
                <a:spcPct val="150000"/>
              </a:lnSpc>
            </a:pPr>
            <a:r>
              <a:rPr lang="en-US" altLang="zh-CN" sz="1200" dirty="0"/>
              <a:t>12:30 </a:t>
            </a:r>
            <a:r>
              <a:rPr lang="zh-CN" altLang="en-US" sz="1200" dirty="0"/>
              <a:t>将帐篷和晚饭相关物品寄存在农家，轻装冲顶。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/>
              <a:t>建议携带轻装小包，以携带头灯，水和冲锋衣</a:t>
            </a:r>
            <a:r>
              <a:rPr lang="en-US" altLang="zh-CN" sz="1200" dirty="0"/>
              <a:t>/</a:t>
            </a:r>
            <a:r>
              <a:rPr lang="zh-CN" altLang="en-US" sz="1200" dirty="0"/>
              <a:t>雨衣。</a:t>
            </a:r>
          </a:p>
          <a:p>
            <a:pPr>
              <a:lnSpc>
                <a:spcPct val="150000"/>
              </a:lnSpc>
            </a:pPr>
            <a:r>
              <a:rPr lang="en-US" altLang="zh-CN" sz="1200" dirty="0"/>
              <a:t>13:30 </a:t>
            </a:r>
            <a:r>
              <a:rPr lang="zh-CN" altLang="en-US" sz="1200" dirty="0"/>
              <a:t>到达公盂背下，开始攀爬最后的难点（可能因下雨取消）</a:t>
            </a:r>
          </a:p>
          <a:p>
            <a:pPr>
              <a:lnSpc>
                <a:spcPct val="150000"/>
              </a:lnSpc>
            </a:pPr>
            <a:r>
              <a:rPr lang="en-US" altLang="zh-CN" sz="1200" dirty="0"/>
              <a:t>16:20 </a:t>
            </a:r>
            <a:r>
              <a:rPr lang="zh-CN" altLang="en-US" sz="1200" dirty="0"/>
              <a:t>结束攀爬，开始返程</a:t>
            </a:r>
          </a:p>
          <a:p>
            <a:pPr>
              <a:lnSpc>
                <a:spcPct val="150000"/>
              </a:lnSpc>
            </a:pPr>
            <a:r>
              <a:rPr lang="en-US" altLang="zh-CN" sz="1200" dirty="0"/>
              <a:t>17:00 </a:t>
            </a:r>
            <a:r>
              <a:rPr lang="zh-CN" altLang="en-US" sz="1200" dirty="0"/>
              <a:t>回到下平村，扎营，开始准备晚餐（各小组自备）。饭后可进行营地活动</a:t>
            </a:r>
            <a:r>
              <a:rPr lang="en-US" altLang="zh-CN" sz="1200" dirty="0"/>
              <a:t>/</a:t>
            </a:r>
            <a:r>
              <a:rPr lang="zh-CN" altLang="en-US" sz="1200" dirty="0"/>
              <a:t>看星星</a:t>
            </a:r>
          </a:p>
          <a:p>
            <a:pPr>
              <a:lnSpc>
                <a:spcPct val="150000"/>
              </a:lnSpc>
            </a:pPr>
            <a:r>
              <a:rPr lang="en-US" altLang="zh-CN" sz="1200" dirty="0"/>
              <a:t>23:00 </a:t>
            </a:r>
            <a:r>
              <a:rPr lang="zh-CN" altLang="en-US" sz="1200" dirty="0"/>
              <a:t>收摊啦，大家早点休息，第二天还有山路要走</a:t>
            </a:r>
          </a:p>
          <a:p>
            <a:pPr>
              <a:lnSpc>
                <a:spcPct val="150000"/>
              </a:lnSpc>
            </a:pPr>
            <a:r>
              <a:rPr lang="en-US" altLang="zh-CN" sz="1200" dirty="0"/>
              <a:t>Day2 </a:t>
            </a:r>
            <a:r>
              <a:rPr lang="zh-CN" altLang="en-US" sz="1200" dirty="0"/>
              <a:t>（</a:t>
            </a:r>
            <a:r>
              <a:rPr lang="en-US" altLang="zh-CN" sz="1200" dirty="0"/>
              <a:t>10.27</a:t>
            </a:r>
            <a:r>
              <a:rPr lang="zh-CN" altLang="en-US" sz="1200" dirty="0"/>
              <a:t>）</a:t>
            </a:r>
          </a:p>
          <a:p>
            <a:pPr>
              <a:lnSpc>
                <a:spcPct val="150000"/>
              </a:lnSpc>
            </a:pPr>
            <a:r>
              <a:rPr lang="zh-CN" altLang="en-US" sz="1200" dirty="0"/>
              <a:t>想看日出的小伙伴自行规划哦</a:t>
            </a:r>
          </a:p>
          <a:p>
            <a:pPr>
              <a:lnSpc>
                <a:spcPct val="150000"/>
              </a:lnSpc>
            </a:pPr>
            <a:r>
              <a:rPr lang="en-US" altLang="zh-CN" sz="1200" dirty="0"/>
              <a:t>8:00 </a:t>
            </a:r>
            <a:r>
              <a:rPr lang="zh-CN" altLang="en-US" sz="1200" dirty="0"/>
              <a:t>起床，早餐（热餐）</a:t>
            </a:r>
          </a:p>
          <a:p>
            <a:pPr>
              <a:lnSpc>
                <a:spcPct val="150000"/>
              </a:lnSpc>
            </a:pPr>
            <a:r>
              <a:rPr lang="en-US" altLang="zh-CN" sz="1200" dirty="0"/>
              <a:t>9:30 </a:t>
            </a:r>
            <a:r>
              <a:rPr lang="zh-CN" altLang="en-US" sz="1200" dirty="0"/>
              <a:t>收拾完毕，返程下山</a:t>
            </a:r>
          </a:p>
          <a:p>
            <a:pPr>
              <a:lnSpc>
                <a:spcPct val="150000"/>
              </a:lnSpc>
            </a:pPr>
            <a:r>
              <a:rPr lang="en-US" altLang="zh-CN" sz="1200" dirty="0"/>
              <a:t>11:30 </a:t>
            </a:r>
            <a:r>
              <a:rPr lang="zh-CN" altLang="en-US" sz="1200" dirty="0"/>
              <a:t>回到前坑村，吃腐败餐；</a:t>
            </a:r>
          </a:p>
          <a:p>
            <a:pPr>
              <a:lnSpc>
                <a:spcPct val="150000"/>
              </a:lnSpc>
            </a:pPr>
            <a:r>
              <a:rPr lang="en-US" altLang="zh-CN" sz="1200" dirty="0"/>
              <a:t>13:30 </a:t>
            </a:r>
            <a:r>
              <a:rPr lang="zh-CN" altLang="en-US" sz="1200" dirty="0"/>
              <a:t>回家啦</a:t>
            </a:r>
            <a:r>
              <a:rPr lang="en-US" altLang="zh-CN" sz="1200" dirty="0"/>
              <a:t>~</a:t>
            </a:r>
            <a:r>
              <a:rPr lang="zh-CN" altLang="en-US" sz="1200" dirty="0"/>
              <a:t>开心的旅程也有结束的一天，我们下次再见！</a:t>
            </a: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-12700" y="995541"/>
            <a:ext cx="9169400" cy="447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  <a:tabLst>
                <a:tab pos="63563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时间节点                           </a:t>
            </a:r>
            <a:r>
              <a:rPr sz="3200" b="1" kern="0" spc="-3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        </a:t>
            </a:r>
            <a:endParaRPr lang="en-US" altLang="en-US" sz="3200" dirty="0"/>
          </a:p>
        </p:txBody>
      </p:sp>
      <p:sp>
        <p:nvSpPr>
          <p:cNvPr id="50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84" name="textbox 84"/>
          <p:cNvSpPr/>
          <p:nvPr/>
        </p:nvSpPr>
        <p:spPr>
          <a:xfrm>
            <a:off x="-12700" y="922375"/>
            <a:ext cx="9169400" cy="520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895"/>
              </a:lnSpc>
              <a:tabLst>
                <a:tab pos="61277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10" dirty="0" err="1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天气情况（随时更新调整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               </a:t>
            </a:r>
            <a:endParaRPr lang="en-US" altLang="en-US" sz="3200" dirty="0"/>
          </a:p>
        </p:txBody>
      </p:sp>
      <p:sp>
        <p:nvSpPr>
          <p:cNvPr id="86" name="textbox 86"/>
          <p:cNvSpPr/>
          <p:nvPr/>
        </p:nvSpPr>
        <p:spPr>
          <a:xfrm>
            <a:off x="657682" y="2820619"/>
            <a:ext cx="4522186" cy="5715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000" dirty="0"/>
          </a:p>
        </p:txBody>
      </p:sp>
      <p:sp>
        <p:nvSpPr>
          <p:cNvPr id="88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A9F5D6C-C189-09AB-F60A-3469DE309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82" y="1487729"/>
            <a:ext cx="5330190" cy="51054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B818D51-0345-2EF5-52D7-9A423B29902E}"/>
              </a:ext>
            </a:extLst>
          </p:cNvPr>
          <p:cNvSpPr txBox="1"/>
          <p:nvPr/>
        </p:nvSpPr>
        <p:spPr>
          <a:xfrm>
            <a:off x="6377354" y="1852246"/>
            <a:ext cx="24149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目前来看 </a:t>
            </a:r>
            <a:r>
              <a:rPr lang="en-US" altLang="zh-CN" dirty="0"/>
              <a:t>day1</a:t>
            </a:r>
            <a:r>
              <a:rPr lang="zh-CN" altLang="en-US" dirty="0"/>
              <a:t>较大概率会下雨。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我们攀登公盂背的计划在下午，如果雨下的比较大，可能会取消，改为营地活动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310845" y="994827"/>
            <a:ext cx="7274559" cy="3514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298450" algn="l" rtl="0" eaLnBrk="0">
              <a:lnSpc>
                <a:spcPct val="87000"/>
              </a:lnSpc>
            </a:pPr>
            <a:r>
              <a:rPr sz="3200" b="1" kern="0" spc="-3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装备准备及培训-衣</a:t>
            </a:r>
            <a:endParaRPr lang="en-US" altLang="en-US" sz="3200" dirty="0"/>
          </a:p>
          <a:p>
            <a:pPr algn="l" rtl="0" eaLnBrk="0">
              <a:lnSpc>
                <a:spcPct val="175000"/>
              </a:lnSpc>
            </a:pPr>
            <a:endParaRPr lang="en-US" altLang="en-US" sz="1000" dirty="0"/>
          </a:p>
          <a:p>
            <a:pPr marL="1430020" indent="-1403985" algn="l" rtl="0" eaLnBrk="0">
              <a:lnSpc>
                <a:spcPct val="104000"/>
              </a:lnSpc>
              <a:spcBef>
                <a:spcPts val="700"/>
              </a:spcBef>
            </a:pPr>
            <a:r>
              <a:rPr sz="2300" b="1" kern="0" spc="4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1.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保护层：</a:t>
            </a:r>
            <a:r>
              <a:rPr sz="2300" b="1" kern="0" spc="-4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4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冲锋衣</a:t>
            </a:r>
            <a:r>
              <a:rPr lang="en-US" altLang="zh-CN"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/</a:t>
            </a:r>
            <a:r>
              <a:rPr lang="zh-CN" altLang="en-US"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雨衣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（必须，</a:t>
            </a:r>
            <a:r>
              <a:rPr sz="2300" b="1" kern="0" spc="-4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过密林防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刮，</a:t>
            </a:r>
            <a:r>
              <a:rPr sz="2300" b="1" kern="0" spc="-3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防风防雨）     </a:t>
            </a:r>
            <a:r>
              <a:rPr sz="2300" b="1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软壳冲锋裤或速干裤</a:t>
            </a:r>
            <a:endParaRPr lang="en-US" altLang="en-US" sz="2300" dirty="0"/>
          </a:p>
          <a:p>
            <a:pPr marL="20955" algn="l" rtl="0" eaLnBrk="0">
              <a:lnSpc>
                <a:spcPts val="2920"/>
              </a:lnSpc>
            </a:pPr>
            <a:r>
              <a:rPr sz="2300" b="1" kern="0" spc="6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2.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保暖层：</a:t>
            </a:r>
            <a:r>
              <a:rPr sz="2300" b="1" kern="0" spc="-4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行走过程：</a:t>
            </a:r>
            <a:r>
              <a:rPr sz="2300" b="1" kern="0" spc="-5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lang="zh-CN" altLang="en-US"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可以</a:t>
            </a:r>
            <a:r>
              <a:rPr sz="2300" b="1" kern="0" spc="6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不穿</a:t>
            </a:r>
            <a:endParaRPr lang="en-US" altLang="en-US" sz="2300" dirty="0"/>
          </a:p>
          <a:p>
            <a:pPr marL="941070" algn="l" rtl="0" eaLnBrk="0">
              <a:lnSpc>
                <a:spcPts val="3305"/>
              </a:lnSpc>
            </a:pP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营地：</a:t>
            </a:r>
            <a:r>
              <a:rPr sz="2300" b="1" kern="0" spc="-4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6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抓绒衣</a:t>
            </a:r>
            <a:r>
              <a:rPr lang="en-US" altLang="zh-CN"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/</a:t>
            </a:r>
            <a:r>
              <a:rPr lang="zh-CN" altLang="en-US"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内胆羽绒服</a:t>
            </a:r>
            <a:endParaRPr lang="en-US" altLang="en-US" sz="2300" dirty="0"/>
          </a:p>
          <a:p>
            <a:pPr marL="19050" indent="904875" algn="l" rtl="0" eaLnBrk="0">
              <a:lnSpc>
                <a:spcPct val="105000"/>
              </a:lnSpc>
              <a:spcBef>
                <a:spcPts val="690"/>
              </a:spcBef>
            </a:pP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抓绒裤或羊毛裤（营地或睡觉穿，</a:t>
            </a:r>
            <a:r>
              <a:rPr sz="2300" b="1" kern="0" spc="-4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行走时不穿）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3.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排汗层：</a:t>
            </a:r>
            <a:r>
              <a:rPr sz="2300" b="1" kern="0" spc="-5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速干内衣</a:t>
            </a:r>
            <a:endParaRPr lang="en-US" altLang="en-US" sz="2300" dirty="0"/>
          </a:p>
          <a:p>
            <a:pPr marL="12700" algn="l" rtl="0" eaLnBrk="0">
              <a:lnSpc>
                <a:spcPct val="91000"/>
              </a:lnSpc>
              <a:spcBef>
                <a:spcPts val="365"/>
              </a:spcBef>
            </a:pPr>
            <a:r>
              <a:rPr sz="2300" b="1" kern="0" spc="6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4.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袜子，</a:t>
            </a:r>
            <a:r>
              <a:rPr sz="2300" b="1" kern="0" spc="-4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穿一备一，</a:t>
            </a:r>
            <a:r>
              <a:rPr sz="2300" b="1" kern="0" spc="-4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羊毛袜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300" b="1" kern="0" spc="-4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或厚一点的运动袜。</a:t>
            </a:r>
            <a:endParaRPr lang="en-US" altLang="en-US" sz="2300" dirty="0"/>
          </a:p>
        </p:txBody>
      </p:sp>
      <p:sp>
        <p:nvSpPr>
          <p:cNvPr id="94" name="textbox 94"/>
          <p:cNvSpPr/>
          <p:nvPr/>
        </p:nvSpPr>
        <p:spPr>
          <a:xfrm>
            <a:off x="318770" y="4844491"/>
            <a:ext cx="8800465" cy="762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5240" algn="l" rtl="0" eaLnBrk="0">
              <a:lnSpc>
                <a:spcPts val="2900"/>
              </a:lnSpc>
            </a:pPr>
            <a:r>
              <a:rPr sz="2300" b="1" kern="0" spc="6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6.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帽子</a:t>
            </a:r>
            <a:endParaRPr sz="2300" b="1" kern="0" spc="5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5240" algn="l" rtl="0" eaLnBrk="0">
              <a:lnSpc>
                <a:spcPts val="2900"/>
              </a:lnSpc>
            </a:pPr>
            <a:r>
              <a:rPr sz="2300" b="1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7.</a:t>
            </a:r>
            <a:r>
              <a:rPr sz="2300" b="1" kern="0" spc="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手套</a:t>
            </a: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（</a:t>
            </a:r>
            <a:r>
              <a:rPr sz="2300" b="1" kern="0" spc="-2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lang="zh-CN" sz="2300" b="1" kern="0" spc="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必须携带，有攀爬路段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300" b="1" kern="0" spc="-4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迪卡侬</a:t>
            </a:r>
            <a:r>
              <a:rPr sz="2300" b="1" kern="0" spc="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19.9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元的够用）</a:t>
            </a:r>
            <a:endParaRPr lang="en-US" altLang="en-US" sz="2300" dirty="0"/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98" name="rect"/>
          <p:cNvSpPr/>
          <p:nvPr/>
        </p:nvSpPr>
        <p:spPr>
          <a:xfrm>
            <a:off x="316229" y="5640070"/>
            <a:ext cx="426720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0" name="textbox 100"/>
          <p:cNvSpPr/>
          <p:nvPr/>
        </p:nvSpPr>
        <p:spPr>
          <a:xfrm>
            <a:off x="311454" y="5631180"/>
            <a:ext cx="4284979" cy="3416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2300" b="1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注意任何着装都不要选择纯棉的</a:t>
            </a:r>
            <a:endParaRPr lang="en-US" altLang="en-US" sz="2300" dirty="0"/>
          </a:p>
        </p:txBody>
      </p:sp>
      <p:sp>
        <p:nvSpPr>
          <p:cNvPr id="102" name="rect"/>
          <p:cNvSpPr/>
          <p:nvPr/>
        </p:nvSpPr>
        <p:spPr>
          <a:xfrm>
            <a:off x="316229" y="4542790"/>
            <a:ext cx="226059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4" name="rect"/>
          <p:cNvSpPr/>
          <p:nvPr/>
        </p:nvSpPr>
        <p:spPr>
          <a:xfrm>
            <a:off x="542290" y="4542790"/>
            <a:ext cx="243840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6" name="textbox 106"/>
          <p:cNvSpPr/>
          <p:nvPr/>
        </p:nvSpPr>
        <p:spPr>
          <a:xfrm>
            <a:off x="321818" y="4478731"/>
            <a:ext cx="2672079" cy="3962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920"/>
              </a:lnSpc>
            </a:pPr>
            <a:r>
              <a:rPr sz="2300" b="1" kern="0" spc="5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5.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护膝（强烈建议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endParaRPr lang="en-US" altLang="en-US" sz="2300" dirty="0"/>
          </a:p>
        </p:txBody>
      </p:sp>
      <p:sp>
        <p:nvSpPr>
          <p:cNvPr id="108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10"/>
          <p:cNvSpPr/>
          <p:nvPr/>
        </p:nvSpPr>
        <p:spPr>
          <a:xfrm>
            <a:off x="827100" y="2455621"/>
            <a:ext cx="7500619" cy="26142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r" rtl="0" eaLnBrk="0">
              <a:lnSpc>
                <a:spcPts val="2900"/>
              </a:lnSpc>
            </a:pPr>
            <a:r>
              <a:rPr sz="2300" b="1" kern="0" spc="-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1.</a:t>
            </a:r>
            <a:r>
              <a:rPr sz="23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炉头</a:t>
            </a:r>
            <a:r>
              <a:rPr sz="2300" b="1" kern="0" spc="-1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，锅，</a:t>
            </a:r>
            <a:r>
              <a:rPr sz="2300" b="1" kern="0" spc="-5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气罐（统一发，</a:t>
            </a:r>
            <a:r>
              <a:rPr sz="2300" b="1" kern="0" spc="-4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有自己的炉头也可以自带）</a:t>
            </a:r>
            <a:endParaRPr lang="en-US" altLang="en-US" sz="2300" dirty="0"/>
          </a:p>
          <a:p>
            <a:pPr marL="12700" indent="8255" algn="l" rtl="0" eaLnBrk="0">
              <a:lnSpc>
                <a:spcPct val="104000"/>
              </a:lnSpc>
              <a:spcBef>
                <a:spcPts val="10"/>
              </a:spcBef>
            </a:pPr>
            <a:r>
              <a:rPr lang="en-US" sz="2300" b="1" kern="0" spc="4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</a:t>
            </a:r>
            <a:r>
              <a:rPr sz="2300" b="1" kern="0" spc="4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2.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打火机（</a:t>
            </a:r>
            <a:r>
              <a:rPr sz="2300" b="1" kern="0" spc="40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每组自带一个</a:t>
            </a:r>
            <a:r>
              <a:rPr sz="2300" b="1" kern="0" spc="1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），</a:t>
            </a:r>
            <a:r>
              <a:rPr sz="2300" b="1" kern="0" spc="-5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4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打火石（统一带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endParaRPr lang="en-US" sz="2300" b="1" kern="0" spc="4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2700" indent="8255" algn="l" rtl="0" eaLnBrk="0">
              <a:lnSpc>
                <a:spcPct val="104000"/>
              </a:lnSpc>
              <a:spcBef>
                <a:spcPts val="10"/>
              </a:spcBef>
            </a:pPr>
            <a:r>
              <a:rPr lang="en-US" sz="2300" b="1" kern="0" spc="7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</a:t>
            </a:r>
            <a:r>
              <a:rPr sz="2300" b="1" kern="0" spc="7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3.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餐具（自带</a:t>
            </a:r>
            <a:r>
              <a:rPr sz="2300" b="1" kern="0" spc="-4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7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或者一次性的饭盒筷子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endParaRPr lang="en-US" sz="2300" b="1" kern="0" spc="7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2700" indent="8255" algn="l" rtl="0" eaLnBrk="0">
              <a:lnSpc>
                <a:spcPct val="104000"/>
              </a:lnSpc>
              <a:spcBef>
                <a:spcPts val="10"/>
              </a:spcBef>
            </a:pPr>
            <a:r>
              <a:rPr lang="en-US" sz="2300" b="1" kern="0" spc="5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</a:t>
            </a:r>
            <a:r>
              <a:rPr sz="2300" b="1" kern="0" spc="5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4.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湿纸巾，</a:t>
            </a:r>
            <a:r>
              <a:rPr sz="2300" b="1" kern="0" spc="-4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纸巾，</a:t>
            </a:r>
            <a:r>
              <a:rPr sz="2300" b="1" kern="0" spc="-5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垃圾袋</a:t>
            </a:r>
            <a:endParaRPr lang="en-US" altLang="en-US" sz="2300" dirty="0"/>
          </a:p>
          <a:p>
            <a:pPr marL="13335" indent="9525" algn="l" rtl="0" eaLnBrk="0">
              <a:lnSpc>
                <a:spcPct val="107000"/>
              </a:lnSpc>
              <a:spcBef>
                <a:spcPts val="5"/>
              </a:spcBef>
            </a:pPr>
            <a:r>
              <a:rPr lang="en-US" sz="2300" b="1" kern="0" spc="6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</a:t>
            </a:r>
            <a:r>
              <a:rPr sz="2300" b="1" kern="0" spc="6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5.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水具（</a:t>
            </a:r>
            <a:r>
              <a:rPr lang="zh-CN" sz="23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可携带水袋，</a:t>
            </a:r>
            <a:r>
              <a:rPr sz="2300" b="1" kern="0" spc="-4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建议带水</a:t>
            </a:r>
            <a:r>
              <a:rPr sz="2300" b="1" kern="0" spc="4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1L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左右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endParaRPr lang="en-US" altLang="en-US" sz="2300" dirty="0"/>
          </a:p>
        </p:txBody>
      </p:sp>
      <p:pic>
        <p:nvPicPr>
          <p:cNvPr id="112" name="picture 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597192" y="994827"/>
            <a:ext cx="3456304" cy="450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3200" b="1" kern="0" spc="-3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装备准备及培训-食</a:t>
            </a:r>
            <a:endParaRPr lang="en-US" altLang="en-US" sz="3200" dirty="0"/>
          </a:p>
        </p:txBody>
      </p:sp>
      <p:sp>
        <p:nvSpPr>
          <p:cNvPr id="118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box 184"/>
          <p:cNvSpPr/>
          <p:nvPr/>
        </p:nvSpPr>
        <p:spPr>
          <a:xfrm>
            <a:off x="716485" y="1573310"/>
            <a:ext cx="7348219" cy="39141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34290" algn="l" rtl="0" eaLnBrk="0">
              <a:lnSpc>
                <a:spcPct val="76000"/>
              </a:lnSpc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Day0：</a:t>
            </a:r>
            <a:endParaRPr lang="en-US" altLang="en-US" sz="2000" dirty="0"/>
          </a:p>
          <a:p>
            <a:pPr marL="27940" algn="l" rtl="0" eaLnBrk="0">
              <a:lnSpc>
                <a:spcPct val="88000"/>
              </a:lnSpc>
              <a:spcBef>
                <a:spcPts val="290"/>
              </a:spcBef>
            </a:pP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晚上提前吃或带食物车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上吃</a:t>
            </a:r>
            <a:endParaRPr lang="en-US" altLang="en-US" sz="2000" dirty="0"/>
          </a:p>
          <a:p>
            <a:pPr marL="34290" algn="l" rtl="0" eaLnBrk="0">
              <a:lnSpc>
                <a:spcPct val="75000"/>
              </a:lnSpc>
              <a:spcBef>
                <a:spcPts val="600"/>
              </a:spcBef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Day1：</a:t>
            </a:r>
            <a:endParaRPr lang="en-US" altLang="en-US" sz="2000" dirty="0"/>
          </a:p>
          <a:p>
            <a:pPr marL="26035" algn="l" rtl="0" eaLnBrk="0">
              <a:lnSpc>
                <a:spcPct val="87000"/>
              </a:lnSpc>
              <a:spcBef>
                <a:spcPts val="315"/>
              </a:spcBef>
            </a:pPr>
            <a:r>
              <a:rPr sz="2000" b="1" kern="0" spc="-10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早饭</a:t>
            </a:r>
            <a:r>
              <a:rPr sz="2000" b="1" kern="0" spc="-1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1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</a:t>
            </a:r>
            <a:r>
              <a:rPr lang="zh-CN" altLang="en-US" sz="2000" b="1" kern="0" spc="-1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山下</a:t>
            </a:r>
            <a:r>
              <a:rPr sz="2000" b="1" kern="0" spc="-10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农家</a:t>
            </a:r>
            <a:endParaRPr lang="en-US" altLang="en-US" sz="2000" dirty="0"/>
          </a:p>
          <a:p>
            <a:pPr marL="45720" algn="l" rtl="0" eaLnBrk="0">
              <a:lnSpc>
                <a:spcPct val="87000"/>
              </a:lnSpc>
              <a:spcBef>
                <a:spcPts val="310"/>
              </a:spcBef>
            </a:pPr>
            <a:r>
              <a:rPr sz="2000" b="1" kern="0" spc="-4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中饭</a:t>
            </a:r>
            <a:r>
              <a:rPr sz="2000" b="1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</a:t>
            </a:r>
            <a:r>
              <a:rPr lang="zh-CN" altLang="en-US"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山上农家</a:t>
            </a:r>
            <a:endParaRPr lang="en-US" altLang="zh-CN" sz="2000" b="1" kern="0" spc="-4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5720" algn="l" rtl="0" eaLnBrk="0">
              <a:lnSpc>
                <a:spcPct val="87000"/>
              </a:lnSpc>
              <a:spcBef>
                <a:spcPts val="310"/>
              </a:spcBef>
            </a:pPr>
            <a:r>
              <a:rPr sz="2000" b="1" kern="0" spc="-4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晚饭</a:t>
            </a: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</a:t>
            </a:r>
            <a:r>
              <a:rPr sz="2000" b="1" kern="0" spc="-4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lang="zh-CN" altLang="en-US" sz="2000" b="1" kern="0" spc="-4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组内</a:t>
            </a:r>
            <a:r>
              <a:rPr sz="2000" b="1" kern="0" spc="-4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开火</a:t>
            </a:r>
            <a:r>
              <a:rPr sz="2000" b="1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lang="zh-CN" altLang="en-US"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（例如</a:t>
            </a:r>
            <a:r>
              <a:rPr sz="2000" b="1" kern="0" spc="-4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面食，补</a:t>
            </a:r>
            <a:r>
              <a:rPr sz="2000" b="1" kern="0" spc="-5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充碳水为主</a:t>
            </a: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000" b="1" kern="0" spc="-3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5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附加一点蛋白质</a:t>
            </a:r>
            <a:r>
              <a:rPr sz="2000" b="1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000" b="1" kern="0" spc="-1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可找组内有经验的人咨询</a:t>
            </a:r>
            <a:r>
              <a:rPr lang="zh-CN" altLang="en-US"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endParaRPr lang="en-US" altLang="en-US" sz="2000" dirty="0"/>
          </a:p>
          <a:p>
            <a:pPr marL="34290" algn="l" rtl="0" eaLnBrk="0">
              <a:lnSpc>
                <a:spcPct val="76000"/>
              </a:lnSpc>
              <a:spcBef>
                <a:spcPts val="575"/>
              </a:spcBef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Day2：</a:t>
            </a:r>
            <a:endParaRPr lang="en-US" altLang="en-US" sz="2000" dirty="0"/>
          </a:p>
          <a:p>
            <a:pPr marL="26035" algn="l" rtl="0" eaLnBrk="0">
              <a:lnSpc>
                <a:spcPct val="87000"/>
              </a:lnSpc>
              <a:spcBef>
                <a:spcPts val="295"/>
              </a:spcBef>
            </a:pP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早饭：</a:t>
            </a:r>
            <a:r>
              <a:rPr sz="2000" b="1" kern="0" spc="-4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lang="zh-CN" altLang="en-US" sz="2000" b="1" kern="0" spc="-4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组内</a:t>
            </a:r>
            <a:r>
              <a:rPr sz="2000" b="1" kern="0" spc="-3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开火</a:t>
            </a:r>
            <a:r>
              <a:rPr sz="2000" b="1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lang="zh-CN" altLang="en-US"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（例如</a:t>
            </a:r>
            <a:r>
              <a:rPr sz="2000" b="1" kern="0" spc="-3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麦</a:t>
            </a:r>
            <a:r>
              <a:rPr sz="2000" b="1" kern="0" spc="-4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片</a:t>
            </a:r>
            <a:r>
              <a:rPr lang="zh-CN" altLang="en-US"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，冻干粥</a:t>
            </a: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等</a:t>
            </a:r>
            <a:r>
              <a:rPr lang="zh-CN" altLang="en-US"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endParaRPr lang="en-US" altLang="en-US" sz="2000" dirty="0"/>
          </a:p>
          <a:p>
            <a:pPr marL="45720" algn="l" rtl="0" eaLnBrk="0">
              <a:lnSpc>
                <a:spcPct val="100000"/>
              </a:lnSpc>
              <a:spcBef>
                <a:spcPts val="15"/>
              </a:spcBef>
            </a:pPr>
            <a:r>
              <a:rPr sz="2000" b="1" kern="0" spc="-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中午</a:t>
            </a:r>
            <a:r>
              <a:rPr sz="2000" b="1" kern="0" spc="-1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：农家</a:t>
            </a:r>
            <a:endParaRPr lang="en-US" altLang="en-US" sz="2000" dirty="0"/>
          </a:p>
          <a:p>
            <a:pPr marL="38100" indent="-25400" algn="l" rtl="0" eaLnBrk="0">
              <a:lnSpc>
                <a:spcPct val="94000"/>
              </a:lnSpc>
              <a:spcBef>
                <a:spcPts val="5"/>
              </a:spcBef>
            </a:pPr>
            <a:endParaRPr lang="en-US" sz="1000" dirty="0"/>
          </a:p>
          <a:p>
            <a:pPr marL="38100" indent="-25400" algn="l" rtl="0" eaLnBrk="0">
              <a:lnSpc>
                <a:spcPct val="94000"/>
              </a:lnSpc>
              <a:spcBef>
                <a:spcPts val="5"/>
              </a:spcBef>
            </a:pPr>
            <a:r>
              <a:rPr sz="2000" b="1" kern="0" spc="-1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建议</a:t>
            </a:r>
            <a:r>
              <a:rPr lang="zh-CN" altLang="en-US"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小组</a:t>
            </a:r>
            <a:r>
              <a:rPr sz="2000" b="1" kern="0" spc="-1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一起出去超市购买，增进彼此的熟</a:t>
            </a:r>
            <a:r>
              <a:rPr lang="zh-CN" altLang="en-US"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悉度</a:t>
            </a:r>
            <a:endParaRPr lang="en-US" altLang="zh-CN" sz="2000" b="1" kern="0" spc="-1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38100" indent="-25400" algn="l" rtl="0" eaLnBrk="0">
              <a:lnSpc>
                <a:spcPct val="94000"/>
              </a:lnSpc>
              <a:spcBef>
                <a:spcPts val="5"/>
              </a:spcBef>
            </a:pPr>
            <a:r>
              <a:rPr lang="zh-CN" altLang="en-US"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（</a:t>
            </a:r>
            <a:r>
              <a:rPr lang="zh-CN" altLang="en-US" sz="2000" b="1" kern="0" spc="-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例如天街楼下超市）</a:t>
            </a:r>
            <a:endParaRPr lang="zh-CN" altLang="en-US" sz="2000" dirty="0"/>
          </a:p>
        </p:txBody>
      </p:sp>
      <p:pic>
        <p:nvPicPr>
          <p:cNvPr id="186" name="picture 1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188" name="textbox 188"/>
          <p:cNvSpPr/>
          <p:nvPr/>
        </p:nvSpPr>
        <p:spPr>
          <a:xfrm>
            <a:off x="-12700" y="995134"/>
            <a:ext cx="9169400" cy="4483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  <a:tabLst>
                <a:tab pos="600075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食物准备      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                            </a:t>
            </a:r>
            <a:endParaRPr lang="en-US" altLang="en-US" sz="3200" dirty="0"/>
          </a:p>
        </p:txBody>
      </p:sp>
      <p:sp>
        <p:nvSpPr>
          <p:cNvPr id="190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" name="textbox 192">
            <a:extLst>
              <a:ext uri="{FF2B5EF4-FFF2-40B4-BE49-F238E27FC236}">
                <a16:creationId xmlns:a16="http://schemas.microsoft.com/office/drawing/2014/main" id="{EAC71376-DF7C-6B34-74FE-3AE4F764CE59}"/>
              </a:ext>
            </a:extLst>
          </p:cNvPr>
          <p:cNvSpPr/>
          <p:nvPr/>
        </p:nvSpPr>
        <p:spPr>
          <a:xfrm>
            <a:off x="716485" y="5251552"/>
            <a:ext cx="8204200" cy="14751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2000" dirty="0"/>
          </a:p>
          <a:p>
            <a:pPr marL="19685" algn="l" rtl="0" eaLnBrk="0">
              <a:lnSpc>
                <a:spcPct val="90000"/>
              </a:lnSpc>
            </a:pPr>
            <a:r>
              <a:rPr sz="2000" kern="0" spc="2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路餐：</a:t>
            </a:r>
            <a:endParaRPr lang="en-US" altLang="en-US" sz="2000" dirty="0"/>
          </a:p>
          <a:p>
            <a:pPr marL="31750" indent="-5715" algn="l" rtl="0" eaLnBrk="0">
              <a:lnSpc>
                <a:spcPct val="104000"/>
              </a:lnSpc>
              <a:spcBef>
                <a:spcPts val="25"/>
              </a:spcBef>
            </a:pPr>
            <a:r>
              <a:rPr sz="20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高能食品，</a:t>
            </a:r>
            <a:r>
              <a:rPr sz="2000" kern="0" spc="-4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补充热量和，</a:t>
            </a:r>
            <a:r>
              <a:rPr sz="2000" kern="0" spc="-4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糖盐及电解质（盐津葡萄</a:t>
            </a:r>
            <a:r>
              <a:rPr sz="2000" kern="0" spc="-3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2000" kern="0" spc="-4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巧克力、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士力架</a:t>
            </a:r>
            <a:r>
              <a:rPr sz="2000" kern="0" spc="-2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2000" kern="0" spc="-5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脆香米</a:t>
            </a:r>
            <a:r>
              <a:rPr sz="2000" kern="0" spc="-3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2000" kern="0" spc="-4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能量胶等，</a:t>
            </a:r>
            <a:r>
              <a:rPr sz="2000" kern="0" spc="-4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2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路上休息吃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box 120"/>
          <p:cNvSpPr/>
          <p:nvPr/>
        </p:nvSpPr>
        <p:spPr>
          <a:xfrm>
            <a:off x="1014323" y="2638577"/>
            <a:ext cx="7660754" cy="25774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4000"/>
              </a:lnSpc>
            </a:pPr>
            <a:endParaRPr lang="en-US" altLang="en-US" sz="100" dirty="0"/>
          </a:p>
          <a:p>
            <a:pPr marL="12700" indent="18415" algn="l" rtl="0" eaLnBrk="0">
              <a:lnSpc>
                <a:spcPct val="106000"/>
              </a:lnSpc>
            </a:pPr>
            <a:r>
              <a:rPr sz="2300" kern="0" spc="3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1.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睡袋：</a:t>
            </a:r>
            <a:r>
              <a:rPr sz="2300" kern="0" spc="-3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建议温标</a:t>
            </a:r>
            <a:r>
              <a:rPr lang="en-US" sz="2300" kern="0" spc="7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</a:t>
            </a:r>
            <a:r>
              <a:rPr lang="en-US" altLang="zh-CN" sz="2300" kern="0" spc="7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5</a:t>
            </a:r>
            <a:r>
              <a:rPr sz="23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度</a:t>
            </a:r>
            <a:r>
              <a:rPr lang="zh-CN" altLang="en-US" sz="23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（</a:t>
            </a:r>
            <a:r>
              <a:rPr lang="zh-CN" altLang="en-US" sz="2300" kern="0" spc="3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例如</a:t>
            </a:r>
            <a:r>
              <a:rPr lang="en-US" altLang="zh-CN" sz="2300" kern="0" spc="3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B400【</a:t>
            </a:r>
            <a:r>
              <a:rPr lang="zh-CN" altLang="en-US" sz="2300" kern="0" spc="3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略高</a:t>
            </a:r>
            <a:r>
              <a:rPr lang="en-US" altLang="zh-CN" sz="2300" kern="0" spc="3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】</a:t>
            </a:r>
            <a:r>
              <a:rPr lang="zh-CN" altLang="en-US" sz="2300" kern="0" spc="3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或协会棉睡袋）</a:t>
            </a:r>
            <a:endParaRPr lang="en-US" altLang="en-US" sz="2300" dirty="0"/>
          </a:p>
          <a:p>
            <a:pPr marL="34925" algn="l" rtl="0" eaLnBrk="0">
              <a:lnSpc>
                <a:spcPct val="90000"/>
              </a:lnSpc>
              <a:spcBef>
                <a:spcPts val="355"/>
              </a:spcBef>
            </a:pPr>
            <a:r>
              <a:rPr sz="2300" b="1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为避免打湿，</a:t>
            </a:r>
            <a:r>
              <a:rPr sz="2300" b="1" kern="0" spc="-49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建议提前用塑料袋包</a:t>
            </a:r>
            <a:r>
              <a:rPr sz="2300" b="1" kern="0" spc="7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裹好</a:t>
            </a:r>
            <a:endParaRPr lang="en-US" altLang="en-US" sz="2300" dirty="0"/>
          </a:p>
          <a:p>
            <a:pPr marL="26670" algn="l" rtl="0" eaLnBrk="0">
              <a:lnSpc>
                <a:spcPts val="2920"/>
              </a:lnSpc>
            </a:pPr>
            <a:r>
              <a:rPr sz="2300" kern="0" spc="6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2.</a:t>
            </a:r>
            <a:r>
              <a:rPr sz="23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防潮垫（蛋巢或充气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endParaRPr lang="en-US" altLang="en-US" sz="2300" dirty="0"/>
          </a:p>
          <a:p>
            <a:pPr marL="24130" algn="l" rtl="0" eaLnBrk="0">
              <a:lnSpc>
                <a:spcPts val="2860"/>
              </a:lnSpc>
              <a:spcBef>
                <a:spcPts val="20"/>
              </a:spcBef>
            </a:pPr>
            <a:r>
              <a:rPr sz="2300" kern="0" spc="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3.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帐篷（规格</a:t>
            </a:r>
            <a:r>
              <a:rPr sz="2300" kern="0" spc="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T2T3T4</a:t>
            </a:r>
            <a:r>
              <a:rPr lang="zh-CN" altLang="en-US" sz="2300" kern="0" spc="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endParaRPr lang="en-US" altLang="en-US" sz="2300" dirty="0"/>
          </a:p>
        </p:txBody>
      </p:sp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597192" y="994827"/>
            <a:ext cx="3456304" cy="450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3200" b="1" kern="0" spc="-3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装备准备及培训-住</a:t>
            </a:r>
            <a:endParaRPr lang="en-US" altLang="en-US" sz="3200" dirty="0"/>
          </a:p>
        </p:txBody>
      </p:sp>
      <p:sp>
        <p:nvSpPr>
          <p:cNvPr id="128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"/>
          <p:cNvSpPr/>
          <p:nvPr/>
        </p:nvSpPr>
        <p:spPr>
          <a:xfrm>
            <a:off x="901065" y="4764404"/>
            <a:ext cx="6858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2" name="rect"/>
          <p:cNvSpPr/>
          <p:nvPr/>
        </p:nvSpPr>
        <p:spPr>
          <a:xfrm>
            <a:off x="969645" y="4764404"/>
            <a:ext cx="182880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4" name="rect"/>
          <p:cNvSpPr/>
          <p:nvPr/>
        </p:nvSpPr>
        <p:spPr>
          <a:xfrm>
            <a:off x="2798445" y="4764404"/>
            <a:ext cx="91440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6" name="textbox 136"/>
          <p:cNvSpPr/>
          <p:nvPr/>
        </p:nvSpPr>
        <p:spPr>
          <a:xfrm>
            <a:off x="735456" y="2559430"/>
            <a:ext cx="6061709" cy="25374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algn="r" rtl="0" eaLnBrk="0">
              <a:lnSpc>
                <a:spcPct val="91000"/>
              </a:lnSpc>
            </a:pP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尺码选大半个号或一个号，</a:t>
            </a:r>
            <a:r>
              <a:rPr sz="2300" b="1" kern="0" spc="-3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为避免露水打湿，</a:t>
            </a:r>
            <a:endParaRPr lang="en-US" altLang="en-US" sz="2300" dirty="0"/>
          </a:p>
          <a:p>
            <a:pPr marL="19050" algn="l" rtl="0" eaLnBrk="0">
              <a:lnSpc>
                <a:spcPct val="91000"/>
              </a:lnSpc>
              <a:spcBef>
                <a:spcPts val="370"/>
              </a:spcBef>
            </a:pPr>
            <a:r>
              <a:rPr sz="2300" b="1" kern="0" spc="9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建议睡前提前用塑料袋包裹好</a:t>
            </a:r>
            <a:endParaRPr lang="en-US" altLang="en-US" sz="2300" dirty="0"/>
          </a:p>
          <a:p>
            <a:pPr marL="24130" algn="l" rtl="0" eaLnBrk="0">
              <a:lnSpc>
                <a:spcPct val="90000"/>
              </a:lnSpc>
              <a:spcBef>
                <a:spcPts val="395"/>
              </a:spcBef>
            </a:pPr>
            <a:r>
              <a:rPr sz="2300" b="1" kern="0" spc="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2.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背包</a:t>
            </a:r>
            <a:endParaRPr lang="en-US" altLang="en-US" sz="2300" dirty="0"/>
          </a:p>
          <a:p>
            <a:pPr marL="12700" algn="l" rtl="0" eaLnBrk="0">
              <a:lnSpc>
                <a:spcPct val="90000"/>
              </a:lnSpc>
              <a:spcBef>
                <a:spcPts val="395"/>
              </a:spcBef>
            </a:pP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规格：</a:t>
            </a:r>
            <a:r>
              <a:rPr sz="2300" b="1" kern="0" spc="-3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lang="en-US" altLang="zh-CN" sz="2300" b="1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60</a:t>
            </a:r>
            <a:r>
              <a:rPr sz="2300" b="1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L</a:t>
            </a: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左右</a:t>
            </a:r>
            <a:endParaRPr lang="en-US" altLang="en-US" sz="2300" dirty="0"/>
          </a:p>
          <a:p>
            <a:pPr marL="29210" algn="l" rtl="0" eaLnBrk="0">
              <a:lnSpc>
                <a:spcPct val="89000"/>
              </a:lnSpc>
              <a:spcBef>
                <a:spcPts val="425"/>
              </a:spcBef>
            </a:pPr>
            <a:r>
              <a:rPr lang="zh-CN" altLang="en-US" sz="2300" b="1" kern="0" spc="70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协会背包</a:t>
            </a:r>
            <a:r>
              <a:rPr sz="2300" b="1" kern="0" spc="70" dirty="0" err="1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下包需要扣腰扣</a:t>
            </a:r>
            <a:endParaRPr lang="en-US" altLang="en-US" sz="2300" dirty="0"/>
          </a:p>
          <a:p>
            <a:pPr marL="26035" algn="l" rtl="0" eaLnBrk="0">
              <a:lnSpc>
                <a:spcPct val="84000"/>
              </a:lnSpc>
              <a:spcBef>
                <a:spcPts val="390"/>
              </a:spcBef>
            </a:pP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装包：</a:t>
            </a:r>
            <a:r>
              <a:rPr sz="2300" b="1" kern="0" spc="-4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下轻上重，</a:t>
            </a:r>
            <a:r>
              <a:rPr sz="2300" b="1" kern="0" spc="-3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内重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外轻</a:t>
            </a:r>
            <a:endParaRPr lang="en-US" altLang="en-US" sz="2300" dirty="0"/>
          </a:p>
          <a:p>
            <a:pPr marL="21590" algn="l" rtl="0" eaLnBrk="0">
              <a:lnSpc>
                <a:spcPts val="3050"/>
              </a:lnSpc>
            </a:pPr>
            <a:r>
              <a:rPr sz="2300" b="1" kern="0" spc="5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3.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登山杖（强烈建议）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</a:t>
            </a:r>
            <a:endParaRPr lang="en-US" altLang="en-US" sz="2300" dirty="0"/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pic>
        <p:nvPicPr>
          <p:cNvPr id="140" name="picture 1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54952" y="1706879"/>
            <a:ext cx="2011680" cy="2011679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pic>
        <p:nvPicPr>
          <p:cNvPr id="144" name="picture 1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907279" y="2923031"/>
            <a:ext cx="1655063" cy="1655064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735456" y="5806565"/>
            <a:ext cx="5533646" cy="3962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920"/>
              </a:lnSpc>
            </a:pPr>
            <a:r>
              <a:rPr sz="2300" b="1" kern="0" spc="8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4.</a:t>
            </a: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头灯（必备）</a:t>
            </a:r>
            <a:r>
              <a:rPr sz="2300" b="1" kern="0" spc="-4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8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新人</a:t>
            </a:r>
            <a:r>
              <a:rPr sz="2300" b="1" kern="0" spc="7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可去迪卡侬买基础款</a:t>
            </a:r>
            <a:endParaRPr lang="en-US" altLang="en-US" sz="2300" dirty="0"/>
          </a:p>
        </p:txBody>
      </p:sp>
      <p:pic>
        <p:nvPicPr>
          <p:cNvPr id="152" name="picture 1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174992" y="4578096"/>
            <a:ext cx="1277111" cy="1277111"/>
          </a:xfrm>
          <a:prstGeom prst="rect">
            <a:avLst/>
          </a:prstGeom>
        </p:spPr>
      </p:pic>
      <p:sp>
        <p:nvSpPr>
          <p:cNvPr id="154" name="textbox 154"/>
          <p:cNvSpPr/>
          <p:nvPr/>
        </p:nvSpPr>
        <p:spPr>
          <a:xfrm>
            <a:off x="743584" y="2204084"/>
            <a:ext cx="4876800" cy="3295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27000"/>
              </a:lnSpc>
            </a:pPr>
            <a:endParaRPr lang="en-US" altLang="en-US" sz="100" dirty="0"/>
          </a:p>
          <a:p>
            <a:pPr algn="r" rtl="0" eaLnBrk="0">
              <a:lnSpc>
                <a:spcPct val="90000"/>
              </a:lnSpc>
            </a:pPr>
            <a:r>
              <a:rPr sz="2300" b="1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新人可去迪卡侬买基</a:t>
            </a: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础款，</a:t>
            </a:r>
            <a:r>
              <a:rPr sz="2300" b="1" kern="0" spc="-5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推荐中帮</a:t>
            </a:r>
            <a:endParaRPr lang="en-US" altLang="en-US" sz="2300" dirty="0"/>
          </a:p>
        </p:txBody>
      </p:sp>
      <p:sp>
        <p:nvSpPr>
          <p:cNvPr id="156" name="textbox 156"/>
          <p:cNvSpPr/>
          <p:nvPr/>
        </p:nvSpPr>
        <p:spPr>
          <a:xfrm>
            <a:off x="743584" y="5130164"/>
            <a:ext cx="4876800" cy="32892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27000"/>
              </a:lnSpc>
            </a:pPr>
            <a:endParaRPr lang="en-US" altLang="en-US" sz="100" dirty="0"/>
          </a:p>
          <a:p>
            <a:pPr algn="r" rtl="0" eaLnBrk="0">
              <a:lnSpc>
                <a:spcPct val="90000"/>
              </a:lnSpc>
            </a:pP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作用：</a:t>
            </a:r>
            <a:r>
              <a:rPr sz="2300" b="1" kern="0" spc="-4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过溪水，</a:t>
            </a:r>
            <a:r>
              <a:rPr sz="2300" b="1" kern="0" spc="-4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上升助力，</a:t>
            </a:r>
            <a:r>
              <a:rPr sz="2300" b="1" kern="0" spc="-4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下降支撑</a:t>
            </a:r>
            <a:endParaRPr lang="en-US" altLang="en-US" sz="2300" dirty="0"/>
          </a:p>
        </p:txBody>
      </p:sp>
      <p:sp>
        <p:nvSpPr>
          <p:cNvPr id="158" name="textbox 158"/>
          <p:cNvSpPr/>
          <p:nvPr/>
        </p:nvSpPr>
        <p:spPr>
          <a:xfrm>
            <a:off x="597192" y="1003717"/>
            <a:ext cx="3456304" cy="450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algn="r" rtl="0" eaLnBrk="0">
              <a:lnSpc>
                <a:spcPct val="87000"/>
              </a:lnSpc>
            </a:pP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装备准备及培训-行</a:t>
            </a:r>
            <a:endParaRPr lang="en-US" altLang="en-US" sz="3200" dirty="0"/>
          </a:p>
        </p:txBody>
      </p:sp>
      <p:sp>
        <p:nvSpPr>
          <p:cNvPr id="160" name="textbox 160"/>
          <p:cNvSpPr/>
          <p:nvPr/>
        </p:nvSpPr>
        <p:spPr>
          <a:xfrm>
            <a:off x="743584" y="5495925"/>
            <a:ext cx="2743200" cy="32892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589" rIns="0" bIns="0"/>
          <a:lstStyle/>
          <a:p>
            <a:pPr algn="r" rtl="0" eaLnBrk="0">
              <a:lnSpc>
                <a:spcPct val="91000"/>
              </a:lnSpc>
              <a:spcBef>
                <a:spcPts val="5"/>
              </a:spcBef>
            </a:pP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用法</a:t>
            </a:r>
            <a:r>
              <a:rPr sz="2300" b="1" kern="0" spc="-1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：腕带穿过虎口</a:t>
            </a:r>
            <a:endParaRPr lang="en-US" altLang="en-US" sz="2300" dirty="0"/>
          </a:p>
        </p:txBody>
      </p:sp>
      <p:sp>
        <p:nvSpPr>
          <p:cNvPr id="162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4" name="rect"/>
          <p:cNvSpPr/>
          <p:nvPr/>
        </p:nvSpPr>
        <p:spPr>
          <a:xfrm>
            <a:off x="969645" y="1838325"/>
            <a:ext cx="91440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6" name="rect"/>
          <p:cNvSpPr/>
          <p:nvPr/>
        </p:nvSpPr>
        <p:spPr>
          <a:xfrm>
            <a:off x="1884045" y="1838325"/>
            <a:ext cx="8636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8" name="rect"/>
          <p:cNvSpPr/>
          <p:nvPr/>
        </p:nvSpPr>
        <p:spPr>
          <a:xfrm>
            <a:off x="1970405" y="1838325"/>
            <a:ext cx="91440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0" name="rect"/>
          <p:cNvSpPr/>
          <p:nvPr/>
        </p:nvSpPr>
        <p:spPr>
          <a:xfrm>
            <a:off x="743584" y="1838325"/>
            <a:ext cx="157479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2" name="rect"/>
          <p:cNvSpPr/>
          <p:nvPr/>
        </p:nvSpPr>
        <p:spPr>
          <a:xfrm>
            <a:off x="901065" y="1838325"/>
            <a:ext cx="68580" cy="328929"/>
          </a:xfrm>
          <a:prstGeom prst="rect">
            <a:avLst/>
          </a:prstGeom>
          <a:solidFill>
            <a:srgbClr val="FFFF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4" name="textbox 174"/>
          <p:cNvSpPr/>
          <p:nvPr/>
        </p:nvSpPr>
        <p:spPr>
          <a:xfrm>
            <a:off x="751916" y="1774266"/>
            <a:ext cx="2145664" cy="4019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960"/>
              </a:lnSpc>
            </a:pPr>
            <a:r>
              <a:rPr sz="2300" b="1" kern="0" spc="2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1.</a:t>
            </a:r>
            <a:r>
              <a:rPr sz="2300" b="1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徒步鞋</a:t>
            </a:r>
            <a:r>
              <a:rPr sz="2300" b="1" kern="0" spc="2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</a:t>
            </a:r>
            <a:r>
              <a:rPr sz="2300" b="1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必备）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597192" y="993506"/>
            <a:ext cx="8032750" cy="5139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装备准备及培训-注意事项</a:t>
            </a:r>
            <a:endParaRPr lang="en-US" altLang="en-US" sz="3200" dirty="0"/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  <a:p>
            <a:pPr algn="l" rtl="0" eaLnBrk="0">
              <a:lnSpc>
                <a:spcPct val="120000"/>
              </a:lnSpc>
            </a:pPr>
            <a:endParaRPr lang="en-US" altLang="en-US" sz="1000" dirty="0"/>
          </a:p>
          <a:p>
            <a:pPr marL="140335" algn="l" rtl="0" eaLnBrk="0">
              <a:lnSpc>
                <a:spcPct val="86000"/>
              </a:lnSpc>
              <a:spcBef>
                <a:spcPts val="605"/>
              </a:spcBef>
            </a:pP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关于负重问题：</a:t>
            </a:r>
            <a:endParaRPr lang="en-US" altLang="en-US" sz="2000" dirty="0"/>
          </a:p>
          <a:p>
            <a:pPr marL="128905" algn="l" rtl="0" eaLnBrk="0">
              <a:lnSpc>
                <a:spcPct val="100000"/>
              </a:lnSpc>
              <a:spcBef>
                <a:spcPts val="45"/>
              </a:spcBef>
            </a:pP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原则上男生不超过</a:t>
            </a:r>
            <a:r>
              <a:rPr sz="2000" b="1" kern="0" spc="-3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12kg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000" b="1" kern="0" spc="-4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女生不超过</a:t>
            </a:r>
            <a:r>
              <a:rPr sz="2000" b="1" kern="0" spc="-3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10kg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000" b="1" kern="0" spc="-4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4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上车前会查包重量</a:t>
            </a:r>
            <a:endParaRPr lang="en-US" sz="2000" b="1" kern="0" spc="-4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34620" algn="l" rtl="0" eaLnBrk="0">
              <a:lnSpc>
                <a:spcPct val="87000"/>
              </a:lnSpc>
              <a:spcBef>
                <a:spcPts val="270"/>
              </a:spcBef>
            </a:pPr>
            <a:r>
              <a:rPr sz="2000" b="1" kern="0" spc="-30" dirty="0" err="1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冲锋衣</a:t>
            </a:r>
            <a:r>
              <a:rPr sz="2000" b="1" kern="0" spc="-3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000" b="1" kern="0" spc="-36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3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头灯，徒步鞋必备</a:t>
            </a:r>
            <a:r>
              <a:rPr sz="2000" b="1" kern="0" spc="-2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3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，没有不得参加活动</a:t>
            </a:r>
            <a:endParaRPr lang="en-US" altLang="en-US" sz="2000" dirty="0"/>
          </a:p>
          <a:p>
            <a:pPr marL="138430" indent="-2540" algn="l" rtl="0" eaLnBrk="0">
              <a:lnSpc>
                <a:spcPct val="94000"/>
              </a:lnSpc>
              <a:spcBef>
                <a:spcPts val="290"/>
              </a:spcBef>
            </a:pP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新人在装备的购买上可以直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接在大群里问</a:t>
            </a:r>
            <a:r>
              <a:rPr sz="2000" b="1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2000" b="1" kern="0" spc="-2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也可以咨询组内老人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</a:t>
            </a:r>
            <a:endParaRPr lang="en-US" sz="2000" b="1" kern="0" spc="-2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38430" indent="-2540" algn="l" rtl="0" eaLnBrk="0">
              <a:lnSpc>
                <a:spcPct val="94000"/>
              </a:lnSpc>
              <a:spcBef>
                <a:spcPts val="290"/>
              </a:spcBef>
            </a:pPr>
            <a:r>
              <a:rPr sz="2000" b="1" kern="0" spc="-3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其他携带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</a:t>
            </a:r>
            <a:endParaRPr lang="en-US" altLang="en-US" sz="2000" dirty="0"/>
          </a:p>
          <a:p>
            <a:pPr marL="137795" algn="l" rtl="0" eaLnBrk="0">
              <a:lnSpc>
                <a:spcPct val="81000"/>
              </a:lnSpc>
              <a:spcBef>
                <a:spcPts val="310"/>
              </a:spcBef>
            </a:pP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手机及充电宝</a:t>
            </a:r>
            <a:endParaRPr lang="en-US" altLang="en-US" sz="2000" dirty="0"/>
          </a:p>
          <a:p>
            <a:pPr marL="135890" algn="l" rtl="0" eaLnBrk="0">
              <a:lnSpc>
                <a:spcPts val="2545"/>
              </a:lnSpc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身份证</a:t>
            </a:r>
            <a:endParaRPr lang="en-US" altLang="en-US" sz="2000" dirty="0"/>
          </a:p>
          <a:p>
            <a:pPr marL="134620" algn="l" rtl="0" eaLnBrk="0">
              <a:lnSpc>
                <a:spcPct val="90000"/>
              </a:lnSpc>
              <a:spcBef>
                <a:spcPts val="330"/>
              </a:spcBef>
            </a:pPr>
            <a:r>
              <a:rPr lang="zh-CN" altLang="en-US" sz="2000" kern="0" spc="-20" dirty="0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禁止携带：</a:t>
            </a:r>
          </a:p>
          <a:p>
            <a:pPr marL="134620" algn="l" rtl="0" eaLnBrk="0">
              <a:lnSpc>
                <a:spcPct val="90000"/>
              </a:lnSpc>
              <a:spcBef>
                <a:spcPts val="330"/>
              </a:spcBef>
            </a:pPr>
            <a:r>
              <a:rPr lang="zh-CN" altLang="en-US" sz="2000" kern="0" spc="-20" dirty="0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含酒精的饮料</a:t>
            </a:r>
          </a:p>
          <a:p>
            <a:pPr marL="134620" algn="l" rtl="0" eaLnBrk="0">
              <a:lnSpc>
                <a:spcPct val="90000"/>
              </a:lnSpc>
              <a:spcBef>
                <a:spcPts val="330"/>
              </a:spcBef>
            </a:pPr>
            <a:r>
              <a:rPr lang="zh-CN" altLang="en-US" sz="2000" kern="0" spc="-20" dirty="0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棉被</a:t>
            </a:r>
          </a:p>
          <a:p>
            <a:pPr marL="134620" algn="l" rtl="0" eaLnBrk="0">
              <a:lnSpc>
                <a:spcPct val="90000"/>
              </a:lnSpc>
              <a:spcBef>
                <a:spcPts val="330"/>
              </a:spcBef>
            </a:pPr>
            <a:r>
              <a:rPr lang="zh-CN" altLang="en-US" sz="2000" kern="0" spc="-20" dirty="0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乐器等较重的娱乐用品</a:t>
            </a:r>
          </a:p>
          <a:p>
            <a:pPr marL="134620" algn="l" rtl="0" eaLnBrk="0">
              <a:lnSpc>
                <a:spcPct val="90000"/>
              </a:lnSpc>
              <a:spcBef>
                <a:spcPts val="330"/>
              </a:spcBef>
            </a:pPr>
            <a:r>
              <a:rPr lang="zh-CN" altLang="en-US" sz="2000" kern="0" spc="-20" dirty="0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特大号充电宝（一般人均</a:t>
            </a:r>
            <a:r>
              <a:rPr lang="en-US" altLang="zh-CN" sz="2000" kern="0" spc="-20" dirty="0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5000mah</a:t>
            </a:r>
            <a:r>
              <a:rPr lang="zh-CN" altLang="en-US" sz="2000" kern="0" spc="-20" dirty="0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就够了）</a:t>
            </a:r>
          </a:p>
          <a:p>
            <a:pPr marL="134620" algn="l" rtl="0" eaLnBrk="0">
              <a:lnSpc>
                <a:spcPct val="90000"/>
              </a:lnSpc>
              <a:spcBef>
                <a:spcPts val="330"/>
              </a:spcBef>
            </a:pPr>
            <a:r>
              <a:rPr lang="zh-CN" altLang="en-US" sz="2000" kern="0" spc="-20" dirty="0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剃须刀、化妆用品、沐浴露、洗发剂等</a:t>
            </a:r>
            <a:endParaRPr lang="en-US" altLang="zh-CN" sz="2000" kern="0" spc="-20" dirty="0">
              <a:ln w="7282" cap="flat" cmpd="sng">
                <a:solidFill>
                  <a:srgbClr val="FF0000">
                    <a:alpha val="100000"/>
                  </a:srgbClr>
                </a:solidFill>
                <a:prstDash val="solid"/>
                <a:bevel/>
              </a:ln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34620" algn="l" rtl="0" eaLnBrk="0">
              <a:lnSpc>
                <a:spcPct val="90000"/>
              </a:lnSpc>
              <a:spcBef>
                <a:spcPts val="330"/>
              </a:spcBef>
            </a:pPr>
            <a:r>
              <a:rPr lang="zh-CN" altLang="en-US" sz="2000" kern="0" spc="-20" dirty="0">
                <a:ln w="7282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其他任何超出自己背负能力的非必须物品</a:t>
            </a:r>
          </a:p>
        </p:txBody>
      </p:sp>
      <p:pic>
        <p:nvPicPr>
          <p:cNvPr id="180" name="picture 1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182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picture 2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246" name="textbox 246"/>
          <p:cNvSpPr/>
          <p:nvPr/>
        </p:nvSpPr>
        <p:spPr>
          <a:xfrm>
            <a:off x="583352" y="994727"/>
            <a:ext cx="8027669" cy="53244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注意事项-行进</a:t>
            </a:r>
            <a:endParaRPr lang="en-US" altLang="en-US" sz="3200" dirty="0"/>
          </a:p>
          <a:p>
            <a:pPr algn="l" rtl="0" eaLnBrk="0">
              <a:lnSpc>
                <a:spcPct val="165000"/>
              </a:lnSpc>
            </a:pPr>
            <a:endParaRPr lang="en-US" altLang="en-US" sz="1000" dirty="0"/>
          </a:p>
          <a:p>
            <a:pPr marL="17145" algn="l" rtl="0" eaLnBrk="0">
              <a:lnSpc>
                <a:spcPct val="84000"/>
              </a:lnSpc>
              <a:spcBef>
                <a:spcPts val="545"/>
              </a:spcBef>
            </a:pPr>
            <a:r>
              <a:rPr sz="1800" kern="0" spc="9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800" kern="0" spc="20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1800" b="1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禁止超过领队或走到压队后面</a:t>
            </a:r>
            <a:endParaRPr lang="en-US" altLang="en-US" sz="1800" dirty="0"/>
          </a:p>
          <a:p>
            <a:pPr marL="16510" algn="l" rtl="0" eaLnBrk="0">
              <a:lnSpc>
                <a:spcPts val="3180"/>
              </a:lnSpc>
            </a:pPr>
            <a:r>
              <a:rPr sz="1700" kern="0" spc="6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  </a:t>
            </a:r>
            <a:r>
              <a:rPr sz="17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单列行进</a:t>
            </a:r>
            <a:endParaRPr lang="en-US" altLang="en-US" sz="1700" dirty="0"/>
          </a:p>
          <a:p>
            <a:pPr marL="17145" indent="72390" algn="l" rtl="0" eaLnBrk="0">
              <a:lnSpc>
                <a:spcPct val="109000"/>
              </a:lnSpc>
              <a:spcBef>
                <a:spcPts val="1145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保持适当的间距（树枝多的路段适当拉开距离，</a:t>
            </a:r>
            <a:r>
              <a:rPr sz="1700" kern="0" spc="-2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避免被树枝弹到；</a:t>
            </a:r>
            <a:r>
              <a:rPr sz="1700" kern="0" spc="-2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其他路段特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别是平坦的土路，尽量跟紧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-1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间隔两三步的样子）</a:t>
            </a:r>
            <a:endParaRPr lang="en-US" altLang="en-US" sz="1700" dirty="0"/>
          </a:p>
          <a:p>
            <a:pPr marL="89535" algn="l" rtl="0" eaLnBrk="0">
              <a:lnSpc>
                <a:spcPts val="2170"/>
              </a:lnSpc>
              <a:spcBef>
                <a:spcPts val="875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</a:t>
            </a:r>
            <a:r>
              <a:rPr sz="1700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看不见人了</a:t>
            </a:r>
            <a:r>
              <a:rPr sz="1700" kern="0" spc="-22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700" kern="0" spc="-34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快跟不上了及时喊前面的</a:t>
            </a:r>
            <a:r>
              <a:rPr sz="1700" kern="0" spc="7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同学等一等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-3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确保前后始终能看见人</a:t>
            </a:r>
            <a:endParaRPr lang="en-US" altLang="en-US" sz="1700" dirty="0"/>
          </a:p>
          <a:p>
            <a:pPr marL="16510" indent="72390" algn="l" rtl="0" eaLnBrk="0">
              <a:lnSpc>
                <a:spcPct val="123000"/>
              </a:lnSpc>
              <a:spcBef>
                <a:spcPts val="1270"/>
              </a:spcBef>
            </a:pP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有事可以找走在队伍中间的</a:t>
            </a:r>
            <a:r>
              <a:rPr sz="17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副领和队医          </a:t>
            </a:r>
            <a:r>
              <a:rPr sz="17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                         </a:t>
            </a:r>
            <a:r>
              <a:rPr sz="1700" kern="0" spc="8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700" kern="0" spc="3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小组一起走</a:t>
            </a:r>
            <a:endParaRPr lang="en-US" altLang="en-US" sz="1700" dirty="0"/>
          </a:p>
          <a:p>
            <a:pPr marL="89535" algn="l" rtl="0" eaLnBrk="0">
              <a:lnSpc>
                <a:spcPts val="2170"/>
              </a:lnSpc>
              <a:spcBef>
                <a:spcPts val="1020"/>
              </a:spcBef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组长注意组员是否齐了</a:t>
            </a:r>
            <a:endParaRPr lang="en-US" altLang="en-US" sz="1700" dirty="0"/>
          </a:p>
          <a:p>
            <a:pPr marL="16510" indent="72390" algn="l" rtl="0" eaLnBrk="0">
              <a:lnSpc>
                <a:spcPct val="130000"/>
              </a:lnSpc>
              <a:spcBef>
                <a:spcPts val="980"/>
              </a:spcBef>
            </a:pP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发扬团队精神，</a:t>
            </a:r>
            <a:r>
              <a:rPr sz="17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关注队友情况，</a:t>
            </a:r>
            <a:r>
              <a:rPr sz="1700" kern="0" spc="-2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b="1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力所能及处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相互帮助      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       </a:t>
            </a:r>
            <a:r>
              <a:rPr sz="1700" kern="0" spc="8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700" kern="0" spc="2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对待植物</a:t>
            </a:r>
            <a:endParaRPr lang="en-US" altLang="en-US" sz="1700" dirty="0"/>
          </a:p>
          <a:p>
            <a:pPr marL="89535" algn="l" rtl="0" eaLnBrk="0">
              <a:lnSpc>
                <a:spcPts val="2170"/>
              </a:lnSpc>
              <a:spcBef>
                <a:spcPts val="1025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减少皮肤与植物泥土的直接接触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防止皮肤过敏瘙痒</a:t>
            </a:r>
            <a:endParaRPr lang="en-US" altLang="en-US" sz="1700" dirty="0"/>
          </a:p>
          <a:p>
            <a:pPr algn="l" rtl="0" eaLnBrk="0">
              <a:lnSpc>
                <a:spcPct val="102000"/>
              </a:lnSpc>
            </a:pPr>
            <a:endParaRPr lang="en-US" altLang="en-US" sz="8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89535" algn="l" rtl="0" eaLnBrk="0">
              <a:lnSpc>
                <a:spcPts val="2285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</a:t>
            </a:r>
            <a:r>
              <a:rPr sz="18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不要采摘野果（更不能吃）</a:t>
            </a:r>
            <a:r>
              <a:rPr sz="18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8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,有</a:t>
            </a:r>
            <a:r>
              <a:rPr sz="18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朽木处注意蚊虫鼠蚁蛇</a:t>
            </a:r>
            <a:endParaRPr lang="en-US" altLang="en-US" sz="1800" dirty="0"/>
          </a:p>
        </p:txBody>
      </p:sp>
      <p:pic>
        <p:nvPicPr>
          <p:cNvPr id="248" name="picture 2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250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picture 2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2462" y="2118358"/>
            <a:ext cx="6873240" cy="3675888"/>
          </a:xfrm>
          <a:prstGeom prst="rect">
            <a:avLst/>
          </a:prstGeom>
        </p:spPr>
      </p:pic>
      <p:pic>
        <p:nvPicPr>
          <p:cNvPr id="254" name="picture 2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pic>
        <p:nvPicPr>
          <p:cNvPr id="256" name="picture 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258" name="textbox 258"/>
          <p:cNvSpPr/>
          <p:nvPr/>
        </p:nvSpPr>
        <p:spPr>
          <a:xfrm>
            <a:off x="583352" y="994727"/>
            <a:ext cx="2657475" cy="448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注意事项-行进</a:t>
            </a:r>
            <a:endParaRPr lang="en-US" altLang="en-US" sz="3200" dirty="0"/>
          </a:p>
        </p:txBody>
      </p:sp>
      <p:sp>
        <p:nvSpPr>
          <p:cNvPr id="260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picture 2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264" name="textbox 264"/>
          <p:cNvSpPr/>
          <p:nvPr/>
        </p:nvSpPr>
        <p:spPr>
          <a:xfrm>
            <a:off x="581277" y="994727"/>
            <a:ext cx="8161655" cy="55016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4605" algn="l" rtl="0" eaLnBrk="0">
              <a:lnSpc>
                <a:spcPct val="87000"/>
              </a:lnSpc>
            </a:pP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注意事项-行进</a:t>
            </a:r>
            <a:endParaRPr lang="en-US" altLang="en-US" sz="3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17145" algn="l" rtl="0" eaLnBrk="0">
              <a:lnSpc>
                <a:spcPct val="91000"/>
              </a:lnSpc>
              <a:spcBef>
                <a:spcPts val="455"/>
              </a:spcBef>
            </a:pPr>
            <a:r>
              <a:rPr sz="1500" kern="0" spc="9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  </a:t>
            </a:r>
            <a:r>
              <a:rPr sz="1500" b="1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遇到岔路和风险向后提醒</a:t>
            </a:r>
            <a:endParaRPr lang="en-US" altLang="en-US" sz="1500" dirty="0"/>
          </a:p>
          <a:p>
            <a:pPr marL="12700" indent="69215" algn="l" rtl="0" eaLnBrk="0">
              <a:lnSpc>
                <a:spcPct val="121000"/>
              </a:lnSpc>
              <a:spcBef>
                <a:spcPts val="1395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</a:t>
            </a:r>
            <a:r>
              <a:rPr sz="1500" kern="0" spc="6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岔路方向（到了岔路再喊，</a:t>
            </a:r>
            <a:r>
              <a:rPr sz="1500" kern="0" spc="-25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不要提前喊）</a:t>
            </a:r>
            <a:r>
              <a:rPr sz="1500" kern="0" spc="-22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经过岔路</a:t>
            </a:r>
            <a:r>
              <a:rPr sz="1500" kern="0" spc="-2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500" kern="0" spc="-2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转弯时</a:t>
            </a:r>
            <a:r>
              <a:rPr sz="1500" kern="0" spc="6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向后喊话“岔路向左/右</a:t>
            </a:r>
            <a:r>
              <a:rPr sz="1500" kern="0" spc="-29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”</a:t>
            </a:r>
            <a:r>
              <a:rPr sz="1500" kern="0" spc="-3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500" kern="0" spc="-2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如果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不清楚往哪个岔路走，</a:t>
            </a:r>
            <a:r>
              <a:rPr sz="1500" kern="0" spc="-2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务必停下来呼叫副领队或者压队</a:t>
            </a:r>
            <a:endParaRPr lang="en-US" altLang="en-US" sz="1500" dirty="0"/>
          </a:p>
          <a:p>
            <a:pPr marL="81915" algn="l" rtl="0" eaLnBrk="0">
              <a:lnSpc>
                <a:spcPct val="91000"/>
              </a:lnSpc>
              <a:spcBef>
                <a:spcPts val="1515"/>
              </a:spcBef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</a:t>
            </a:r>
            <a:r>
              <a:rPr sz="1500" kern="0" spc="1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落石</a:t>
            </a:r>
            <a:r>
              <a:rPr sz="1500" kern="0" spc="-1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5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石头松动</a:t>
            </a:r>
            <a:endParaRPr lang="en-US" altLang="en-US" sz="1500" dirty="0"/>
          </a:p>
          <a:p>
            <a:pPr marL="81915" algn="l" rtl="0" eaLnBrk="0">
              <a:lnSpc>
                <a:spcPts val="1925"/>
              </a:lnSpc>
              <a:spcBef>
                <a:spcPts val="1405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树枝反弹</a:t>
            </a:r>
            <a:r>
              <a:rPr sz="1500" kern="0" spc="-1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500" kern="0" spc="-3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树干撞头(不要主动拨弹树枝)</a:t>
            </a:r>
            <a:endParaRPr lang="en-US" altLang="en-US" sz="15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marL="17145" algn="l" rtl="0" eaLnBrk="0">
              <a:lnSpc>
                <a:spcPct val="91000"/>
              </a:lnSpc>
              <a:spcBef>
                <a:spcPts val="460"/>
              </a:spcBef>
            </a:pPr>
            <a:r>
              <a:rPr sz="1500" kern="0" spc="7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500" kern="0" spc="8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让路</a:t>
            </a:r>
            <a:endParaRPr lang="en-US" altLang="en-US" sz="1500" dirty="0"/>
          </a:p>
          <a:p>
            <a:pPr marL="17145" indent="8890" algn="l" rtl="0" eaLnBrk="0">
              <a:lnSpc>
                <a:spcPct val="144000"/>
              </a:lnSpc>
              <a:spcBef>
                <a:spcPts val="1415"/>
              </a:spcBef>
            </a:pP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</a:t>
            </a:r>
            <a:r>
              <a:rPr sz="1500" kern="0" spc="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需要让路时，</a:t>
            </a:r>
            <a:r>
              <a:rPr sz="15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背朝山体，</a:t>
            </a:r>
            <a:r>
              <a:rPr sz="1500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面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朝悬崖                                                                                            </a:t>
            </a:r>
            <a:r>
              <a:rPr sz="1500" kern="0" spc="5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500" kern="0" spc="10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15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离队</a:t>
            </a:r>
            <a:endParaRPr lang="en-US" altLang="en-US" sz="1500" dirty="0"/>
          </a:p>
          <a:p>
            <a:pPr marL="17145" indent="8890" algn="l" rtl="0" eaLnBrk="0">
              <a:lnSpc>
                <a:spcPct val="144000"/>
              </a:lnSpc>
              <a:spcBef>
                <a:spcPts val="1415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如要临时离队，</a:t>
            </a:r>
            <a:r>
              <a:rPr sz="1500" kern="0" spc="-2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请告知组长或领队</a:t>
            </a:r>
            <a:r>
              <a:rPr lang="zh-CN" altLang="en-US"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组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500" kern="0" spc="-2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组长需将队员离队情况及时告知</a:t>
            </a:r>
            <a:r>
              <a:rPr lang="zh-CN" altLang="en-US"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领队组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             </a:t>
            </a:r>
            <a:r>
              <a:rPr sz="1500" kern="0" spc="6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500" kern="0" spc="8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lang="en-US" sz="1500" kern="0" spc="8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蛇</a:t>
            </a:r>
            <a:endParaRPr lang="en-US" altLang="en-US" sz="1500" dirty="0"/>
          </a:p>
          <a:p>
            <a:pPr algn="l" rtl="0" eaLnBrk="0">
              <a:lnSpc>
                <a:spcPct val="106000"/>
              </a:lnSpc>
            </a:pPr>
            <a:endParaRPr lang="en-US" altLang="en-US" sz="11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81915" algn="l" rtl="0" eaLnBrk="0">
              <a:lnSpc>
                <a:spcPts val="1925"/>
              </a:lnSpc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快速远离，</a:t>
            </a:r>
            <a:r>
              <a:rPr sz="15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不要停下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来拍照，</a:t>
            </a:r>
            <a:r>
              <a:rPr sz="1500" kern="0" spc="-2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更不要逗弄</a:t>
            </a:r>
            <a:endParaRPr lang="en-US" altLang="en-US" sz="1500" dirty="0"/>
          </a:p>
        </p:txBody>
      </p:sp>
      <p:pic>
        <p:nvPicPr>
          <p:cNvPr id="266" name="picture 2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268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picture 2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06879" y="2025396"/>
            <a:ext cx="4541520" cy="3739895"/>
          </a:xfrm>
          <a:prstGeom prst="rect">
            <a:avLst/>
          </a:prstGeom>
        </p:spPr>
      </p:pic>
      <p:pic>
        <p:nvPicPr>
          <p:cNvPr id="272" name="picture 2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pic>
        <p:nvPicPr>
          <p:cNvPr id="274" name="picture 2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276" name="textbox 276"/>
          <p:cNvSpPr/>
          <p:nvPr/>
        </p:nvSpPr>
        <p:spPr>
          <a:xfrm>
            <a:off x="583352" y="994727"/>
            <a:ext cx="3876675" cy="448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注意事项-让路示意图</a:t>
            </a:r>
            <a:endParaRPr lang="en-US" altLang="en-US" sz="3200" dirty="0"/>
          </a:p>
        </p:txBody>
      </p:sp>
      <p:sp>
        <p:nvSpPr>
          <p:cNvPr id="278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cture 2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282" name="textbox 282"/>
          <p:cNvSpPr/>
          <p:nvPr/>
        </p:nvSpPr>
        <p:spPr>
          <a:xfrm>
            <a:off x="581228" y="994727"/>
            <a:ext cx="8029575" cy="54590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4605" algn="l" rtl="0" eaLnBrk="0">
              <a:lnSpc>
                <a:spcPct val="87000"/>
              </a:lnSpc>
            </a:pP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注意事项-徒步技巧</a:t>
            </a:r>
            <a:endParaRPr lang="en-US" altLang="en-US" sz="3200" dirty="0"/>
          </a:p>
          <a:p>
            <a:pPr algn="l" rtl="0" eaLnBrk="0">
              <a:lnSpc>
                <a:spcPct val="167000"/>
              </a:lnSpc>
            </a:pPr>
            <a:endParaRPr lang="en-US" altLang="en-US" sz="1000" dirty="0"/>
          </a:p>
          <a:p>
            <a:pPr marL="18415" algn="l" rtl="0" eaLnBrk="0">
              <a:lnSpc>
                <a:spcPct val="90000"/>
              </a:lnSpc>
              <a:spcBef>
                <a:spcPts val="520"/>
              </a:spcBef>
            </a:pPr>
            <a:r>
              <a:rPr sz="1700" kern="0" spc="7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700" kern="0" spc="3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17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找脚点</a:t>
            </a:r>
            <a:endParaRPr lang="en-US" altLang="en-US" sz="1700" dirty="0"/>
          </a:p>
          <a:p>
            <a:pPr marL="91440" algn="l" rtl="0" eaLnBrk="0">
              <a:lnSpc>
                <a:spcPts val="2170"/>
              </a:lnSpc>
              <a:spcBef>
                <a:spcPts val="1025"/>
              </a:spcBef>
            </a:pP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湿润泥土中稳固的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小石头</a:t>
            </a:r>
            <a:r>
              <a:rPr sz="1700" kern="0" spc="-2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700" kern="0" spc="-3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树根</a:t>
            </a:r>
            <a:r>
              <a:rPr sz="1700" kern="0" spc="-2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700" kern="0" spc="-3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小土垛，</a:t>
            </a:r>
            <a:r>
              <a:rPr sz="17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方便可以手扶树</a:t>
            </a:r>
            <a:endParaRPr lang="en-US" altLang="en-US" sz="1700" dirty="0"/>
          </a:p>
          <a:p>
            <a:pPr marL="91440" algn="l" rtl="0" eaLnBrk="0">
              <a:lnSpc>
                <a:spcPct val="91000"/>
              </a:lnSpc>
              <a:spcBef>
                <a:spcPts val="1270"/>
              </a:spcBef>
            </a:pP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</a:t>
            </a:r>
            <a:r>
              <a:rPr sz="1700" kern="0" spc="1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干燥的泥土</a:t>
            </a:r>
            <a:endParaRPr lang="en-US" altLang="en-US" sz="1700" dirty="0"/>
          </a:p>
          <a:p>
            <a:pPr marL="18415" indent="72390" algn="l" rtl="0" eaLnBrk="0">
              <a:lnSpc>
                <a:spcPct val="123000"/>
              </a:lnSpc>
              <a:spcBef>
                <a:spcPts val="1305"/>
              </a:spcBef>
            </a:pP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不要踩有青苔的任何东西                     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                                                          </a:t>
            </a:r>
            <a:r>
              <a:rPr sz="1700" kern="0" spc="8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700" kern="0" spc="2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行走技巧</a:t>
            </a:r>
            <a:endParaRPr lang="en-US" altLang="en-US" sz="1700" dirty="0"/>
          </a:p>
          <a:p>
            <a:pPr marL="91440" algn="l" rtl="0" eaLnBrk="0">
              <a:lnSpc>
                <a:spcPts val="2170"/>
              </a:lnSpc>
              <a:spcBef>
                <a:spcPts val="1020"/>
              </a:spcBef>
            </a:pP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正确使用两根登山杖，</a:t>
            </a:r>
            <a:r>
              <a:rPr sz="17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可以省力30%</a:t>
            </a:r>
            <a:endParaRPr lang="en-US" altLang="en-US" sz="1700" dirty="0"/>
          </a:p>
          <a:p>
            <a:pPr marL="91440" algn="l" rtl="0" eaLnBrk="0">
              <a:lnSpc>
                <a:spcPts val="2170"/>
              </a:lnSpc>
              <a:spcBef>
                <a:spcPts val="990"/>
              </a:spcBef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善于找脚点，</a:t>
            </a:r>
            <a:r>
              <a:rPr sz="1700" kern="0" spc="-3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相对不容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易摔倒</a:t>
            </a:r>
            <a:endParaRPr lang="en-US" altLang="en-US" sz="1700" dirty="0"/>
          </a:p>
          <a:p>
            <a:pPr marL="91440" algn="l" rtl="0" eaLnBrk="0">
              <a:lnSpc>
                <a:spcPts val="2170"/>
              </a:lnSpc>
              <a:spcBef>
                <a:spcPts val="990"/>
              </a:spcBef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</a:t>
            </a:r>
            <a:r>
              <a:rPr sz="1700" kern="0" spc="1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上坡同样的高度，</a:t>
            </a:r>
            <a:r>
              <a:rPr sz="1700" kern="0" spc="-2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走两步比走一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步省力</a:t>
            </a:r>
            <a:endParaRPr lang="en-US" altLang="en-US" sz="1700" dirty="0"/>
          </a:p>
          <a:p>
            <a:pPr marL="12700" indent="78740" algn="l" rtl="0" eaLnBrk="0">
              <a:lnSpc>
                <a:spcPct val="109000"/>
              </a:lnSpc>
              <a:spcBef>
                <a:spcPts val="1000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</a:t>
            </a:r>
            <a:r>
              <a:rPr sz="1700" kern="0" spc="1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上坡调短杖，</a:t>
            </a:r>
            <a:r>
              <a:rPr sz="1700" kern="0" spc="-2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前脚掌着地（湿泥土地不建议，会把坡磨得很光滑</a:t>
            </a:r>
            <a:r>
              <a:rPr sz="1700" kern="0" spc="-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r>
              <a:rPr sz="1700" kern="0" spc="-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-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-2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身体稍微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往前倾；</a:t>
            </a:r>
            <a:r>
              <a:rPr sz="1700" kern="0" spc="-2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下坡调长杖，</a:t>
            </a:r>
            <a:r>
              <a:rPr sz="1700" kern="0" spc="-2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身体站直不要太弯腰，杖先插稳再落脚</a:t>
            </a:r>
            <a:endParaRPr lang="en-US" altLang="en-US" sz="1700" dirty="0"/>
          </a:p>
          <a:p>
            <a:pPr algn="l" rtl="0" eaLnBrk="0">
              <a:lnSpc>
                <a:spcPct val="104000"/>
              </a:lnSpc>
            </a:pPr>
            <a:endParaRPr lang="en-US" altLang="en-US" sz="700" dirty="0"/>
          </a:p>
          <a:p>
            <a:pPr marL="16510" indent="74930" algn="l" rtl="0" eaLnBrk="0">
              <a:lnSpc>
                <a:spcPct val="108000"/>
              </a:lnSpc>
              <a:spcBef>
                <a:spcPts val="5"/>
              </a:spcBef>
            </a:pP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</a:t>
            </a:r>
            <a:r>
              <a:rPr sz="1700" kern="0" spc="50" dirty="0" err="1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不要乱走</a:t>
            </a:r>
            <a:r>
              <a:rPr sz="1700" kern="0" spc="-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-1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比如踩奇怪的石头</a:t>
            </a:r>
            <a:r>
              <a:rPr sz="1700" kern="0" spc="-2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700" kern="0" spc="-3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跑来跑去</a:t>
            </a:r>
            <a:r>
              <a:rPr sz="1700" kern="0" spc="-2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</a:t>
            </a:r>
            <a:r>
              <a:rPr sz="1700" kern="0" spc="-3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5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走陡坡</a:t>
            </a:r>
            <a:endParaRPr lang="en-US" altLang="en-US" sz="1700" dirty="0"/>
          </a:p>
        </p:txBody>
      </p:sp>
      <p:pic>
        <p:nvPicPr>
          <p:cNvPr id="284" name="picture 2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286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223772"/>
            <a:ext cx="9144000" cy="336803"/>
          </a:xfrm>
          <a:prstGeom prst="rect">
            <a:avLst/>
          </a:prstGeom>
        </p:spPr>
      </p:pic>
      <p:sp>
        <p:nvSpPr>
          <p:cNvPr id="290" name="textbox 290"/>
          <p:cNvSpPr/>
          <p:nvPr/>
        </p:nvSpPr>
        <p:spPr>
          <a:xfrm>
            <a:off x="575335" y="993913"/>
            <a:ext cx="8200390" cy="56000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20320" algn="l" rtl="0" eaLnBrk="0">
              <a:lnSpc>
                <a:spcPct val="87000"/>
              </a:lnSpc>
            </a:pPr>
            <a:r>
              <a:rPr sz="3200" b="1" kern="0" spc="-2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注意事项-营地</a:t>
            </a:r>
            <a:endParaRPr lang="en-US" altLang="en-US" sz="3200" dirty="0"/>
          </a:p>
          <a:p>
            <a:pPr algn="l" rtl="0" eaLnBrk="0">
              <a:lnSpc>
                <a:spcPct val="138000"/>
              </a:lnSpc>
            </a:pPr>
            <a:endParaRPr lang="en-US" altLang="en-US" sz="1000" dirty="0"/>
          </a:p>
          <a:p>
            <a:pPr marL="24130" algn="l" rtl="0" eaLnBrk="0">
              <a:lnSpc>
                <a:spcPct val="91000"/>
              </a:lnSpc>
              <a:spcBef>
                <a:spcPts val="520"/>
              </a:spcBef>
            </a:pPr>
            <a:r>
              <a:rPr sz="1700" kern="0" spc="5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700" kern="0" spc="4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1700" b="1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营地</a:t>
            </a:r>
            <a:endParaRPr lang="en-US" altLang="en-US" sz="1700" dirty="0"/>
          </a:p>
          <a:p>
            <a:pPr marL="96520" algn="l" rtl="0" eaLnBrk="0">
              <a:lnSpc>
                <a:spcPts val="2170"/>
              </a:lnSpc>
              <a:spcBef>
                <a:spcPts val="1495"/>
              </a:spcBef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</a:t>
            </a:r>
            <a:r>
              <a:rPr sz="1700" b="1" kern="0" spc="70" dirty="0">
                <a:solidFill>
                  <a:srgbClr val="FF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火</a:t>
            </a:r>
            <a:r>
              <a:rPr sz="1700" b="1" kern="0" spc="7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源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由组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长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保管；</a:t>
            </a:r>
            <a:r>
              <a:rPr sz="1700" kern="0" spc="-2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小心用火，</a:t>
            </a:r>
            <a:r>
              <a:rPr sz="1700" kern="0" spc="-2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勿引起山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火；</a:t>
            </a:r>
            <a:r>
              <a:rPr sz="1700" kern="0" spc="-2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帐篷远离火源</a:t>
            </a:r>
            <a:endParaRPr lang="en-US" altLang="en-US" sz="1700" dirty="0"/>
          </a:p>
          <a:p>
            <a:pPr marL="19685" indent="76200" algn="l" rtl="0" eaLnBrk="0">
              <a:lnSpc>
                <a:spcPct val="115000"/>
              </a:lnSpc>
              <a:spcBef>
                <a:spcPts val="1410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如厕必须</a:t>
            </a:r>
            <a:r>
              <a:rPr sz="1700" b="1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两</a:t>
            </a:r>
            <a:r>
              <a:rPr sz="1700" b="1" kern="0" spc="80" dirty="0">
                <a:solidFill>
                  <a:srgbClr val="FF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人</a:t>
            </a:r>
            <a:r>
              <a:rPr sz="1700" b="1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同</a:t>
            </a:r>
            <a:r>
              <a:rPr sz="1700" b="1" kern="0" spc="80" dirty="0">
                <a:solidFill>
                  <a:srgbClr val="FF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行</a:t>
            </a:r>
            <a:r>
              <a:rPr sz="1700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（三</a:t>
            </a:r>
            <a:r>
              <a:rPr sz="1700" kern="0" spc="80" dirty="0">
                <a:solidFill>
                  <a:srgbClr val="FF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人</a:t>
            </a:r>
            <a:r>
              <a:rPr sz="1700" kern="0" spc="8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更好</a:t>
            </a:r>
            <a:r>
              <a:rPr sz="1700" kern="0" spc="-12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r>
              <a:rPr sz="1700" kern="0" spc="-1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-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-30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夜间记得戴好</a:t>
            </a:r>
            <a:r>
              <a:rPr sz="1700" b="1" kern="0" spc="7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头灯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-2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注意别踩进溪水；</a:t>
            </a:r>
            <a:r>
              <a:rPr sz="1700" kern="0" spc="-2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半夜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如厕也必须要叫醒同帐篷的人一起</a:t>
            </a:r>
            <a:endParaRPr lang="en-US" altLang="en-US" sz="1700" dirty="0"/>
          </a:p>
          <a:p>
            <a:pPr marL="96520" algn="l" rtl="0" eaLnBrk="0">
              <a:lnSpc>
                <a:spcPts val="2170"/>
              </a:lnSpc>
              <a:spcBef>
                <a:spcPts val="1455"/>
              </a:spcBef>
            </a:pP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如果离开营地较远，</a:t>
            </a:r>
            <a:r>
              <a:rPr sz="1700" kern="0" spc="-1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6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需告知</a:t>
            </a:r>
            <a:r>
              <a:rPr lang="zh-CN" altLang="en-US"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留在营地的其他人</a:t>
            </a:r>
            <a:endParaRPr lang="en-US" altLang="zh-CN" sz="1700" dirty="0"/>
          </a:p>
          <a:p>
            <a:pPr marL="96520" algn="l" rtl="0" eaLnBrk="0">
              <a:lnSpc>
                <a:spcPts val="2170"/>
              </a:lnSpc>
              <a:spcBef>
                <a:spcPts val="1455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个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人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财务及装备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妥善保管好</a:t>
            </a:r>
            <a:endParaRPr lang="en-US" altLang="en-US" sz="1700" dirty="0"/>
          </a:p>
          <a:p>
            <a:pPr marL="12700" indent="20955" algn="l" rtl="0" eaLnBrk="0">
              <a:lnSpc>
                <a:spcPct val="118000"/>
              </a:lnSpc>
              <a:spcBef>
                <a:spcPts val="1675"/>
              </a:spcBef>
            </a:pPr>
            <a:r>
              <a:rPr lang="en-US" sz="17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</a:t>
            </a:r>
            <a:r>
              <a:rPr sz="1700" kern="0" spc="-320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6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垃圾全部带走</a:t>
            </a:r>
            <a:r>
              <a:rPr lang="zh-CN" altLang="en-US" sz="17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  <a:endParaRPr lang="en-US" altLang="zh-CN" sz="1700" kern="0" spc="6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2700" indent="20955" algn="l" rtl="0" eaLnBrk="0">
              <a:lnSpc>
                <a:spcPct val="118000"/>
              </a:lnSpc>
              <a:spcBef>
                <a:spcPts val="1675"/>
              </a:spcBef>
            </a:pPr>
            <a:r>
              <a:rPr lang="en-US"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做好鞋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子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防潮措施（睡前要拿塑料袋套起来）</a:t>
            </a:r>
            <a:endParaRPr lang="en-US" altLang="en-US" sz="1700" dirty="0"/>
          </a:p>
          <a:p>
            <a:pPr algn="l" rtl="0" eaLnBrk="0">
              <a:lnSpc>
                <a:spcPct val="104000"/>
              </a:lnSpc>
            </a:pPr>
            <a:endParaRPr lang="en-US" altLang="en-US" sz="1100" dirty="0"/>
          </a:p>
        </p:txBody>
      </p:sp>
      <p:pic>
        <p:nvPicPr>
          <p:cNvPr id="292" name="picture 2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pic>
        <p:nvPicPr>
          <p:cNvPr id="294" name="picture 2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783323" y="2961132"/>
            <a:ext cx="1932432" cy="1744979"/>
          </a:xfrm>
          <a:prstGeom prst="rect">
            <a:avLst/>
          </a:prstGeom>
        </p:spPr>
      </p:pic>
      <p:sp>
        <p:nvSpPr>
          <p:cNvPr id="296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extbox 298"/>
          <p:cNvSpPr/>
          <p:nvPr/>
        </p:nvSpPr>
        <p:spPr>
          <a:xfrm>
            <a:off x="589066" y="1709937"/>
            <a:ext cx="7698740" cy="23082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2000" kern="0" spc="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2000" kern="0" spc="12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户外急救常识</a:t>
            </a:r>
            <a:endParaRPr lang="en-US" altLang="en-US" sz="2000" dirty="0"/>
          </a:p>
          <a:p>
            <a:pPr algn="r" rtl="0" eaLnBrk="0">
              <a:lnSpc>
                <a:spcPts val="2420"/>
              </a:lnSpc>
              <a:spcBef>
                <a:spcPts val="820"/>
              </a:spcBef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迷路：</a:t>
            </a:r>
            <a:r>
              <a:rPr sz="2000" kern="0" spc="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原地等待</a:t>
            </a:r>
            <a:r>
              <a:rPr sz="2000" kern="0" spc="-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或</a:t>
            </a:r>
            <a:r>
              <a:rPr sz="2000" kern="0" spc="-10" dirty="0">
                <a:solidFill>
                  <a:srgbClr val="FF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至</a:t>
            </a:r>
            <a:r>
              <a:rPr sz="2000" kern="0" spc="-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最近的有路的地</a:t>
            </a:r>
            <a:r>
              <a:rPr sz="2000" kern="0" spc="-10" dirty="0">
                <a:solidFill>
                  <a:srgbClr val="FF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方</a:t>
            </a:r>
            <a:r>
              <a:rPr sz="2000" kern="0" spc="-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等待，不要</a:t>
            </a:r>
            <a:r>
              <a:rPr sz="2000" kern="0" spc="-10" dirty="0">
                <a:solidFill>
                  <a:srgbClr val="FF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自己</a:t>
            </a:r>
            <a:r>
              <a:rPr sz="2000" kern="0" spc="-10" dirty="0">
                <a:solidFill>
                  <a:srgbClr val="FF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出发找队伍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.</a:t>
            </a:r>
            <a:endParaRPr lang="en-US" altLang="en-US" sz="2000" dirty="0"/>
          </a:p>
          <a:p>
            <a:pPr marL="93345" algn="l" rtl="0" eaLnBrk="0">
              <a:lnSpc>
                <a:spcPts val="2420"/>
              </a:lnSpc>
              <a:spcBef>
                <a:spcPts val="690"/>
              </a:spcBef>
            </a:pP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有问题喊领队组！</a:t>
            </a:r>
            <a:endParaRPr lang="en-US" altLang="en-US" sz="2000" dirty="0"/>
          </a:p>
          <a:p>
            <a:pPr marL="93345" algn="l" rtl="0" eaLnBrk="0">
              <a:lnSpc>
                <a:spcPts val="2420"/>
              </a:lnSpc>
              <a:spcBef>
                <a:spcPts val="740"/>
              </a:spcBef>
            </a:pP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扭伤等请及时呼叫领队组，</a:t>
            </a:r>
            <a:r>
              <a:rPr sz="2000" kern="0" spc="-2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由领队组来处理</a:t>
            </a:r>
            <a:endParaRPr lang="en-US" altLang="en-US" sz="2000" dirty="0"/>
          </a:p>
          <a:p>
            <a:pPr marL="93345" algn="l" rtl="0" eaLnBrk="0">
              <a:lnSpc>
                <a:spcPts val="2420"/>
              </a:lnSpc>
              <a:spcBef>
                <a:spcPts val="790"/>
              </a:spcBef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不要采摘野果，有朽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木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处注意蚊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虫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鼠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蚁蛇</a:t>
            </a:r>
            <a:endParaRPr lang="en-US" altLang="en-US" sz="2000" dirty="0"/>
          </a:p>
          <a:p>
            <a:pPr algn="l" rtl="0" eaLnBrk="0">
              <a:lnSpc>
                <a:spcPct val="103000"/>
              </a:lnSpc>
            </a:pPr>
            <a:endParaRPr lang="en-US" altLang="en-US" sz="600" dirty="0"/>
          </a:p>
          <a:p>
            <a:pPr marL="93345" algn="l" rtl="0" eaLnBrk="0">
              <a:lnSpc>
                <a:spcPts val="2420"/>
              </a:lnSpc>
            </a:pP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- 严禁在溪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水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较急的地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方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嬉</a:t>
            </a: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戏打闹，安全第</a:t>
            </a:r>
            <a:r>
              <a:rPr sz="2000" kern="0" spc="-4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—</a:t>
            </a:r>
            <a:r>
              <a:rPr sz="2000" kern="0" spc="-360" dirty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!</a:t>
            </a:r>
            <a:endParaRPr lang="en-US" altLang="en-US" sz="2000" dirty="0"/>
          </a:p>
        </p:txBody>
      </p:sp>
      <p:pic>
        <p:nvPicPr>
          <p:cNvPr id="300" name="picture 3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302" name="textbox 302"/>
          <p:cNvSpPr/>
          <p:nvPr/>
        </p:nvSpPr>
        <p:spPr>
          <a:xfrm>
            <a:off x="-12700" y="994727"/>
            <a:ext cx="9169400" cy="448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  <a:tabLst>
                <a:tab pos="608330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                                                               </a:t>
            </a:r>
            <a:endParaRPr lang="en-US" altLang="en-US" sz="3200" dirty="0"/>
          </a:p>
        </p:txBody>
      </p:sp>
      <p:sp>
        <p:nvSpPr>
          <p:cNvPr id="304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box 306"/>
          <p:cNvSpPr/>
          <p:nvPr/>
        </p:nvSpPr>
        <p:spPr>
          <a:xfrm>
            <a:off x="589066" y="1748451"/>
            <a:ext cx="8334375" cy="38938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231775" indent="-219710" algn="l" rtl="0" eaLnBrk="0">
              <a:lnSpc>
                <a:spcPct val="110000"/>
              </a:lnSpc>
            </a:pPr>
            <a:r>
              <a:rPr sz="2000" kern="0" spc="-1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2000" kern="0" spc="15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重视纪律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</a:t>
            </a:r>
            <a:r>
              <a:rPr sz="2000" kern="0" spc="-3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1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为了保证大家的安全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lang="zh-CN" altLang="en-US"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野外</a:t>
            </a:r>
            <a:r>
              <a:rPr sz="2000" kern="0" spc="-2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不要擅自行动</a:t>
            </a:r>
            <a:r>
              <a:rPr lang="zh-CN" altLang="en-US"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，不要单独行动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  <a:endParaRPr lang="en-US" altLang="en-US" sz="2000" dirty="0"/>
          </a:p>
          <a:p>
            <a:pPr marL="12700" algn="l" rtl="0" eaLnBrk="0">
              <a:lnSpc>
                <a:spcPts val="2420"/>
              </a:lnSpc>
              <a:spcBef>
                <a:spcPts val="1490"/>
              </a:spcBef>
            </a:pPr>
            <a:r>
              <a:rPr sz="2000" kern="0" spc="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2000" kern="0" spc="18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时间观念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 请守时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，对自己负责，对他人负责</a:t>
            </a:r>
            <a:endParaRPr lang="en-US" altLang="en-US" sz="2000" dirty="0"/>
          </a:p>
          <a:p>
            <a:pPr marL="231775" indent="-219710" algn="l" rtl="0" eaLnBrk="0">
              <a:lnSpc>
                <a:spcPct val="115000"/>
              </a:lnSpc>
              <a:spcBef>
                <a:spcPts val="1410"/>
              </a:spcBef>
            </a:pPr>
            <a:r>
              <a:rPr sz="2000" kern="0" spc="-3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2000" kern="0" spc="14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无痕山林（</a:t>
            </a:r>
            <a:r>
              <a:rPr sz="2000" b="1" kern="0" spc="-3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Leave</a:t>
            </a:r>
            <a:r>
              <a:rPr sz="2000" b="1" kern="0" spc="1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3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No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b="1" kern="0" spc="-3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T</a:t>
            </a:r>
            <a:r>
              <a:rPr sz="2000" b="1" kern="0" spc="-4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race</a:t>
            </a:r>
            <a:r>
              <a:rPr sz="2000" b="1" kern="0" spc="-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r>
              <a:rPr sz="2000" b="1" kern="0" spc="-2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</a:t>
            </a:r>
            <a:r>
              <a:rPr sz="2000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注意保护环境，不破坏当地动植物，将     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所有垃圾带离，</a:t>
            </a:r>
            <a:r>
              <a:rPr sz="2000" kern="0" spc="-3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除了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脚印什么都不留下</a:t>
            </a:r>
            <a:endParaRPr lang="en-US" altLang="en-US" sz="2000" dirty="0"/>
          </a:p>
          <a:p>
            <a:pPr marL="231775" indent="-219710" algn="l" rtl="0" eaLnBrk="0">
              <a:lnSpc>
                <a:spcPct val="114000"/>
              </a:lnSpc>
              <a:spcBef>
                <a:spcPts val="1445"/>
              </a:spcBef>
            </a:pPr>
            <a:r>
              <a:rPr sz="2000" kern="0" spc="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2000" kern="0" spc="12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遇到难以应付的情况一定</a:t>
            </a: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要及时讲出来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，不要逞强，不要害怕给别人添    </a:t>
            </a:r>
            <a:r>
              <a:rPr sz="2000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麻烦；艰难路段最好请人帮助，甚至放弃不爬，也比发生危急</a:t>
            </a:r>
            <a:r>
              <a:rPr sz="2000" kern="0" spc="-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情况要好。</a:t>
            </a:r>
            <a:endParaRPr lang="en-US" altLang="en-US" sz="20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420"/>
              </a:lnSpc>
            </a:pPr>
            <a:r>
              <a:rPr sz="2000" kern="0" spc="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2000" kern="0" spc="140" dirty="0">
                <a:solidFill>
                  <a:srgbClr val="C8161E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如果对自己的背负能力没有信心，尽可能减轻负重，少带不必要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的东西</a:t>
            </a:r>
            <a:endParaRPr lang="en-US" altLang="en-US" sz="2000" dirty="0"/>
          </a:p>
        </p:txBody>
      </p:sp>
      <p:pic>
        <p:nvPicPr>
          <p:cNvPr id="308" name="picture 3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310" name="textbox 310"/>
          <p:cNvSpPr/>
          <p:nvPr/>
        </p:nvSpPr>
        <p:spPr>
          <a:xfrm>
            <a:off x="-12700" y="994727"/>
            <a:ext cx="9169400" cy="448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  <a:tabLst>
                <a:tab pos="608330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注意事项                                                               </a:t>
            </a:r>
            <a:endParaRPr lang="en-US" altLang="en-US" sz="3200" dirty="0"/>
          </a:p>
        </p:txBody>
      </p:sp>
      <p:sp>
        <p:nvSpPr>
          <p:cNvPr id="312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extbox 324"/>
          <p:cNvSpPr/>
          <p:nvPr/>
        </p:nvSpPr>
        <p:spPr>
          <a:xfrm>
            <a:off x="-12700" y="994320"/>
            <a:ext cx="9169400" cy="49961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  <a:tabLst>
                <a:tab pos="619760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其他事项以及领队组其他人发言                          </a:t>
            </a:r>
            <a:endParaRPr lang="en-US" altLang="en-US" sz="3200" dirty="0"/>
          </a:p>
          <a:p>
            <a:pPr marL="619125" algn="l" rtl="0" eaLnBrk="0">
              <a:lnSpc>
                <a:spcPct val="150000"/>
              </a:lnSpc>
              <a:spcBef>
                <a:spcPts val="1840"/>
              </a:spcBef>
            </a:pPr>
            <a:r>
              <a:rPr lang="en-US" altLang="zh-CN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1. </a:t>
            </a:r>
            <a:r>
              <a:rPr lang="zh-CN" altLang="en-US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分组情况</a:t>
            </a:r>
            <a:endParaRPr lang="en-US" altLang="en-US" dirty="0"/>
          </a:p>
          <a:p>
            <a:pPr marL="605155" algn="l" rtl="0" eaLnBrk="0">
              <a:lnSpc>
                <a:spcPct val="150000"/>
              </a:lnSpc>
            </a:pPr>
            <a:r>
              <a:rPr lang="en-US" altLang="zh-CN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2.</a:t>
            </a:r>
            <a:r>
              <a:rPr lang="zh-CN" altLang="en-US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lang="zh-CN" altLang="en-US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费用 </a:t>
            </a:r>
            <a:r>
              <a:rPr lang="en-US" altLang="zh-CN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475</a:t>
            </a:r>
            <a:r>
              <a:rPr lang="zh-CN" altLang="en-US" kern="0" spc="-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元</a:t>
            </a:r>
            <a:endParaRPr lang="zh-CN" altLang="en-US" dirty="0"/>
          </a:p>
        </p:txBody>
      </p:sp>
      <p:pic>
        <p:nvPicPr>
          <p:cNvPr id="326" name="picture 3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328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B9B14BDD-FA4F-61F0-25E1-51546CC65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860809"/>
              </p:ext>
            </p:extLst>
          </p:nvPr>
        </p:nvGraphicFramePr>
        <p:xfrm>
          <a:off x="2458916" y="1583843"/>
          <a:ext cx="6034452" cy="16669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742">
                  <a:extLst>
                    <a:ext uri="{9D8B030D-6E8A-4147-A177-3AD203B41FA5}">
                      <a16:colId xmlns:a16="http://schemas.microsoft.com/office/drawing/2014/main" val="1732246280"/>
                    </a:ext>
                  </a:extLst>
                </a:gridCol>
                <a:gridCol w="1005742">
                  <a:extLst>
                    <a:ext uri="{9D8B030D-6E8A-4147-A177-3AD203B41FA5}">
                      <a16:colId xmlns:a16="http://schemas.microsoft.com/office/drawing/2014/main" val="2205305690"/>
                    </a:ext>
                  </a:extLst>
                </a:gridCol>
                <a:gridCol w="1005742">
                  <a:extLst>
                    <a:ext uri="{9D8B030D-6E8A-4147-A177-3AD203B41FA5}">
                      <a16:colId xmlns:a16="http://schemas.microsoft.com/office/drawing/2014/main" val="1947674781"/>
                    </a:ext>
                  </a:extLst>
                </a:gridCol>
                <a:gridCol w="1005742">
                  <a:extLst>
                    <a:ext uri="{9D8B030D-6E8A-4147-A177-3AD203B41FA5}">
                      <a16:colId xmlns:a16="http://schemas.microsoft.com/office/drawing/2014/main" val="3456414472"/>
                    </a:ext>
                  </a:extLst>
                </a:gridCol>
                <a:gridCol w="1005742">
                  <a:extLst>
                    <a:ext uri="{9D8B030D-6E8A-4147-A177-3AD203B41FA5}">
                      <a16:colId xmlns:a16="http://schemas.microsoft.com/office/drawing/2014/main" val="20724047"/>
                    </a:ext>
                  </a:extLst>
                </a:gridCol>
                <a:gridCol w="1005742">
                  <a:extLst>
                    <a:ext uri="{9D8B030D-6E8A-4147-A177-3AD203B41FA5}">
                      <a16:colId xmlns:a16="http://schemas.microsoft.com/office/drawing/2014/main" val="1661592792"/>
                    </a:ext>
                  </a:extLst>
                </a:gridCol>
              </a:tblGrid>
              <a:tr h="233682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3340442266"/>
                  </a:ext>
                </a:extLst>
              </a:tr>
              <a:tr h="23368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  <a:highlight>
                            <a:srgbClr val="FFFF00"/>
                          </a:highlight>
                        </a:rPr>
                        <a:t>张宁岳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白倩</a:t>
                      </a:r>
                      <a:endParaRPr lang="zh-CN" altLang="en-US" sz="10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  <a:highlight>
                            <a:srgbClr val="FFFF00"/>
                          </a:highlight>
                        </a:rPr>
                        <a:t>张金薇</a:t>
                      </a:r>
                      <a:endParaRPr lang="zh-CN" altLang="en-US" sz="1100" b="0" i="0" u="none" strike="noStrike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  <a:highlight>
                            <a:srgbClr val="FFFF00"/>
                          </a:highlight>
                        </a:rPr>
                        <a:t>朱孟亮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  <a:highlight>
                            <a:srgbClr val="FFFF00"/>
                          </a:highlight>
                        </a:rPr>
                        <a:t>杨玉肖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马健翎</a:t>
                      </a:r>
                      <a:endParaRPr lang="zh-CN" altLang="en-US" sz="11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425006518"/>
                  </a:ext>
                </a:extLst>
              </a:tr>
              <a:tr h="23368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刘世界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Bastien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黄浩茵</a:t>
                      </a:r>
                      <a:endParaRPr lang="zh-CN" altLang="en-US" sz="1100" b="0" i="0" u="none" strike="noStrike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林璟贤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王欣悦</a:t>
                      </a:r>
                      <a:endParaRPr lang="zh-CN" altLang="en-US" sz="1100" b="0" i="0" u="none" strike="noStrike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冷晓曼</a:t>
                      </a:r>
                      <a:endParaRPr lang="zh-CN" altLang="en-US" sz="1100" b="0" i="0" u="none" strike="noStrike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516029619"/>
                  </a:ext>
                </a:extLst>
              </a:tr>
              <a:tr h="26488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唐靖淇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LI STIPHEN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 dirty="0">
                          <a:effectLst/>
                        </a:rPr>
                        <a:t>王辰润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徐瑞宁</a:t>
                      </a:r>
                      <a:endParaRPr lang="zh-CN" altLang="en-US" sz="1100" b="0" i="0" u="none" strike="noStrike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秦鹏宇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边博轩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587651459"/>
                  </a:ext>
                </a:extLst>
              </a:tr>
              <a:tr h="23368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孙月昊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黄乐</a:t>
                      </a:r>
                      <a:endParaRPr lang="zh-CN" altLang="en-US" sz="1100" b="0" i="0" u="none" strike="noStrike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 dirty="0">
                          <a:effectLst/>
                        </a:rPr>
                        <a:t>王欣</a:t>
                      </a:r>
                      <a:endParaRPr lang="zh-CN" alt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陆泽楷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李慧慧</a:t>
                      </a:r>
                      <a:endParaRPr lang="zh-CN" altLang="en-US" sz="1100" b="0" i="0" u="none" strike="noStrike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武悦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1303908598"/>
                  </a:ext>
                </a:extLst>
              </a:tr>
              <a:tr h="23368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季梦思</a:t>
                      </a:r>
                      <a:endParaRPr lang="zh-CN" altLang="en-US" sz="1100" b="0" i="0" u="none" strike="noStrike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吴舒慧</a:t>
                      </a:r>
                      <a:endParaRPr lang="zh-CN" altLang="en-US" sz="1100" b="0" i="0" u="none" strike="noStrike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 dirty="0">
                          <a:effectLst/>
                        </a:rPr>
                        <a:t>徐东辰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徐馨悦</a:t>
                      </a:r>
                      <a:endParaRPr lang="zh-CN" altLang="en-US" sz="1100" b="0" i="0" u="none" strike="noStrike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唐冰清</a:t>
                      </a:r>
                      <a:endParaRPr lang="zh-CN" altLang="en-US" sz="1100" b="0" i="0" u="none" strike="noStrike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陈一婷</a:t>
                      </a:r>
                      <a:endParaRPr lang="zh-CN" altLang="en-US" sz="1100" b="0" i="0" u="none" strike="noStrike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539530377"/>
                  </a:ext>
                </a:extLst>
              </a:tr>
              <a:tr h="23368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刘芳芳</a:t>
                      </a:r>
                      <a:endParaRPr lang="zh-CN" altLang="en-US" sz="1100" b="0" i="0" u="none" strike="noStrike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戴希妍</a:t>
                      </a:r>
                      <a:endParaRPr lang="zh-CN" altLang="en-US" sz="1100" b="0" i="0" u="none" strike="noStrike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 dirty="0">
                          <a:effectLst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3169872134"/>
                  </a:ext>
                </a:extLst>
              </a:tr>
            </a:tbl>
          </a:graphicData>
        </a:graphic>
      </p:graphicFrame>
      <p:pic>
        <p:nvPicPr>
          <p:cNvPr id="4" name="图片 3">
            <a:extLst>
              <a:ext uri="{FF2B5EF4-FFF2-40B4-BE49-F238E27FC236}">
                <a16:creationId xmlns:a16="http://schemas.microsoft.com/office/drawing/2014/main" id="{19A5ED98-E9A1-1FA1-15EB-6040DB3030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5"/>
          <a:stretch/>
        </p:blipFill>
        <p:spPr>
          <a:xfrm>
            <a:off x="5255840" y="3666261"/>
            <a:ext cx="2178091" cy="264072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22370AE-319B-8B2A-F841-D7F6593202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423" y="3693385"/>
            <a:ext cx="2022295" cy="275668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extbox 330"/>
          <p:cNvSpPr/>
          <p:nvPr/>
        </p:nvSpPr>
        <p:spPr>
          <a:xfrm>
            <a:off x="577569" y="1808759"/>
            <a:ext cx="7739953" cy="46596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7145" algn="l" rtl="0" eaLnBrk="0">
              <a:lnSpc>
                <a:spcPct val="150000"/>
              </a:lnSpc>
            </a:pPr>
            <a:r>
              <a:rPr sz="1700" kern="0" spc="1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讨论内容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Checklist</a:t>
            </a:r>
            <a:endParaRPr lang="en-US" altLang="en-US" sz="1700" dirty="0"/>
          </a:p>
          <a:p>
            <a:pPr marL="13970" indent="20320" algn="l" rtl="0" eaLnBrk="0">
              <a:lnSpc>
                <a:spcPct val="150000"/>
              </a:lnSpc>
              <a:spcBef>
                <a:spcPts val="20"/>
              </a:spcBef>
            </a:pP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</a:t>
            </a:r>
            <a:r>
              <a:rPr sz="1700" kern="0" spc="-19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.</a:t>
            </a:r>
            <a:r>
              <a:rPr sz="1700" kern="0" spc="-2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互相认识</a:t>
            </a:r>
            <a:r>
              <a:rPr sz="1700" kern="0" spc="-2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一</a:t>
            </a:r>
            <a:r>
              <a:rPr sz="1700" kern="0" spc="-2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下</a:t>
            </a:r>
            <a:r>
              <a:rPr sz="1700" kern="0" spc="-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lang="zh-CN" altLang="en-US" sz="1700" kern="0" spc="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2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建个</a:t>
            </a:r>
            <a:r>
              <a:rPr sz="1700" kern="0" spc="7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群</a:t>
            </a:r>
            <a:endParaRPr lang="en-US" altLang="en-US" sz="1700" dirty="0"/>
          </a:p>
          <a:p>
            <a:pPr marL="13970" indent="-1270" algn="l" rtl="0" eaLnBrk="0">
              <a:lnSpc>
                <a:spcPct val="150000"/>
              </a:lnSpc>
              <a:spcBef>
                <a:spcPts val="55"/>
              </a:spcBef>
            </a:pP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2.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装备：</a:t>
            </a:r>
            <a:r>
              <a:rPr sz="1700" kern="0" spc="-2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endParaRPr lang="en-US" sz="1700" kern="0" spc="-26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3970" indent="-1270" algn="l" rtl="0" eaLnBrk="0">
              <a:lnSpc>
                <a:spcPct val="150000"/>
              </a:lnSpc>
              <a:spcBef>
                <a:spcPts val="55"/>
              </a:spcBef>
            </a:pPr>
            <a:r>
              <a:rPr sz="1700" kern="0" spc="3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对照装备清单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13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确认每位组员</a:t>
            </a:r>
            <a:r>
              <a:rPr lang="zh-CN" altLang="en-US" sz="1700" kern="0" spc="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的</a:t>
            </a:r>
            <a:r>
              <a:rPr sz="1700" kern="0" spc="13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装备情</a:t>
            </a:r>
            <a:r>
              <a:rPr sz="1700" kern="0" spc="12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况</a:t>
            </a:r>
            <a:endParaRPr lang="en-US" altLang="en-US" sz="1700" dirty="0"/>
          </a:p>
          <a:p>
            <a:pPr marL="17145" algn="l" rtl="0" eaLnBrk="0">
              <a:lnSpc>
                <a:spcPct val="150000"/>
              </a:lnSpc>
              <a:spcBef>
                <a:spcPts val="20"/>
              </a:spcBef>
            </a:pPr>
            <a:r>
              <a:rPr sz="1700" kern="0" spc="7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网购</a:t>
            </a:r>
            <a:r>
              <a:rPr lang="zh-CN" altLang="en-US"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要</a:t>
            </a:r>
            <a:r>
              <a:rPr sz="1700" kern="0" spc="7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趁早</a:t>
            </a:r>
            <a:endParaRPr lang="en-US" altLang="en-US" sz="1700" dirty="0"/>
          </a:p>
          <a:p>
            <a:pPr marL="15875" indent="6985" algn="l" rtl="0" eaLnBrk="0">
              <a:lnSpc>
                <a:spcPct val="150000"/>
              </a:lnSpc>
              <a:spcBef>
                <a:spcPts val="230"/>
              </a:spcBef>
            </a:pPr>
            <a:r>
              <a:rPr lang="zh-CN" altLang="en-US" sz="1700" kern="0" spc="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线下可以去</a:t>
            </a:r>
            <a:r>
              <a:rPr sz="1700" kern="0" spc="12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莘庄的迪卡侬</a:t>
            </a:r>
            <a:r>
              <a:rPr sz="1700" kern="0" spc="-3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endParaRPr lang="en-US" sz="1700" kern="0" spc="-33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5875" indent="6985" algn="l" rtl="0" eaLnBrk="0">
              <a:lnSpc>
                <a:spcPct val="150000"/>
              </a:lnSpc>
              <a:spcBef>
                <a:spcPts val="230"/>
              </a:spcBef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3.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食物的购置</a:t>
            </a:r>
            <a:endParaRPr lang="en-US" altLang="en-US" sz="1700" dirty="0"/>
          </a:p>
          <a:p>
            <a:pPr marL="17145" indent="3810" algn="l" rtl="0" eaLnBrk="0">
              <a:lnSpc>
                <a:spcPct val="150000"/>
              </a:lnSpc>
              <a:spcBef>
                <a:spcPts val="205"/>
              </a:spcBef>
            </a:pPr>
            <a:r>
              <a:rPr sz="1700" kern="0" spc="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和组里有出线经验的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人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讨论</a:t>
            </a:r>
            <a:endParaRPr lang="en-US" altLang="en-US" sz="1700" dirty="0"/>
          </a:p>
          <a:p>
            <a:pPr marL="16510" indent="4445" algn="l" rtl="0" eaLnBrk="0">
              <a:lnSpc>
                <a:spcPct val="150000"/>
              </a:lnSpc>
              <a:spcBef>
                <a:spcPts val="20"/>
              </a:spcBef>
            </a:pPr>
            <a:r>
              <a:rPr sz="1700" kern="0" spc="130" dirty="0" err="1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一起去</a:t>
            </a:r>
            <a:r>
              <a:rPr lang="zh-CN" altLang="en-US" sz="1700" kern="0" spc="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天街</a:t>
            </a:r>
            <a:r>
              <a:rPr lang="en-US" altLang="zh-CN" sz="1700" kern="0" spc="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B1</a:t>
            </a:r>
            <a:r>
              <a:rPr sz="1700" kern="0" spc="1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等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超市买食物</a:t>
            </a:r>
            <a:r>
              <a:rPr sz="1700" kern="0" spc="-3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（组内成员熟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悉一下）</a:t>
            </a:r>
            <a:endParaRPr lang="en-US" altLang="en-US" sz="1700" dirty="0"/>
          </a:p>
        </p:txBody>
      </p:sp>
      <p:pic>
        <p:nvPicPr>
          <p:cNvPr id="332" name="picture 3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665988"/>
          </a:xfrm>
          <a:prstGeom prst="rect">
            <a:avLst/>
          </a:prstGeom>
        </p:spPr>
      </p:pic>
      <p:sp>
        <p:nvSpPr>
          <p:cNvPr id="334" name="textbox 334"/>
          <p:cNvSpPr/>
          <p:nvPr/>
        </p:nvSpPr>
        <p:spPr>
          <a:xfrm>
            <a:off x="-12700" y="997269"/>
            <a:ext cx="9169400" cy="4470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  <a:tabLst>
                <a:tab pos="607060" algn="l"/>
              </a:tabLst>
            </a:pPr>
            <a:r>
              <a:rPr sz="3200" kern="0" spc="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	</a:t>
            </a:r>
            <a:r>
              <a:rPr sz="3200" b="1" kern="0" spc="-10" dirty="0">
                <a:solidFill>
                  <a:srgbClr val="C8161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分组情况                                                               </a:t>
            </a:r>
            <a:endParaRPr lang="en-US" altLang="en-US" sz="3200" dirty="0"/>
          </a:p>
        </p:txBody>
      </p:sp>
      <p:sp>
        <p:nvSpPr>
          <p:cNvPr id="336" name="rect"/>
          <p:cNvSpPr/>
          <p:nvPr/>
        </p:nvSpPr>
        <p:spPr>
          <a:xfrm>
            <a:off x="0" y="6766559"/>
            <a:ext cx="9144000" cy="91440"/>
          </a:xfrm>
          <a:prstGeom prst="rect">
            <a:avLst/>
          </a:prstGeom>
          <a:solidFill>
            <a:srgbClr val="C915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rect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8161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40" name="picture 3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44000" cy="3897591"/>
          </a:xfrm>
          <a:prstGeom prst="rect">
            <a:avLst/>
          </a:prstGeom>
        </p:spPr>
      </p:pic>
      <p:sp>
        <p:nvSpPr>
          <p:cNvPr id="342" name="textbox 342"/>
          <p:cNvSpPr/>
          <p:nvPr/>
        </p:nvSpPr>
        <p:spPr>
          <a:xfrm>
            <a:off x="3230981" y="3861828"/>
            <a:ext cx="2692400" cy="10452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8025"/>
              </a:lnSpc>
            </a:pPr>
            <a:r>
              <a:rPr sz="6500" b="1" kern="0" spc="30" dirty="0">
                <a:solidFill>
                  <a:srgbClr val="FFFFFF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Thanks</a:t>
            </a:r>
            <a:endParaRPr lang="en-US" altLang="en-US" sz="6500" dirty="0"/>
          </a:p>
        </p:txBody>
      </p:sp>
      <p:pic>
        <p:nvPicPr>
          <p:cNvPr id="344" name="picture 3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07252" y="5815583"/>
            <a:ext cx="2458211" cy="650748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EzMjEzMWNmZmMxM2U1NmEwNjA4MWE0YmI0MGE3MT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1223</Words>
  <Application>Microsoft Office PowerPoint</Application>
  <PresentationFormat>全屏显示(4:3)</PresentationFormat>
  <Paragraphs>260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Microsoft YaHei UI</vt:lpstr>
      <vt:lpstr>等线</vt:lpstr>
      <vt:lpstr>宋体</vt:lpstr>
      <vt:lpstr>微软雅黑</vt:lpstr>
      <vt:lpstr>Arial</vt:lpstr>
      <vt:lpstr>Calibri</vt:lpstr>
      <vt:lpstr>Ebrima</vt:lpstr>
      <vt:lpstr>Lato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翊言 白</cp:lastModifiedBy>
  <cp:revision>44</cp:revision>
  <dcterms:created xsi:type="dcterms:W3CDTF">2024-05-05T13:21:00Z</dcterms:created>
  <dcterms:modified xsi:type="dcterms:W3CDTF">2024-10-21T13:35:12Z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2024-05-06T13:20:51Z</vt:filetime>
  </property>
  <property fmtid="{D5CDD505-2E9C-101B-9397-08002B2CF9AE}" pid="4" name="ICV">
    <vt:lpwstr>5E661636DD224B9BA2C4F81651E3844B_12</vt:lpwstr>
  </property>
  <property fmtid="{D5CDD505-2E9C-101B-9397-08002B2CF9AE}" pid="5" name="KSOProductBuildVer">
    <vt:lpwstr>2052-12.1.0.16120</vt:lpwstr>
  </property>
</Properties>
</file>