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66" r:id="rId4"/>
    <p:sldId id="284" r:id="rId5"/>
    <p:sldId id="286" r:id="rId6"/>
    <p:sldId id="281" r:id="rId7"/>
    <p:sldId id="287" r:id="rId8"/>
    <p:sldId id="282" r:id="rId9"/>
    <p:sldId id="285" r:id="rId10"/>
    <p:sldId id="283" r:id="rId11"/>
    <p:sldId id="292" r:id="rId12"/>
    <p:sldId id="293" r:id="rId13"/>
    <p:sldId id="295" r:id="rId14"/>
    <p:sldId id="296" r:id="rId15"/>
    <p:sldId id="297" r:id="rId16"/>
    <p:sldId id="294" r:id="rId17"/>
    <p:sldId id="303" r:id="rId18"/>
    <p:sldId id="304" r:id="rId19"/>
    <p:sldId id="280" r:id="rId20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3FCCA5CC-F365-4341-BFB8-B60DA5A3B15D}">
          <p14:sldIdLst>
            <p14:sldId id="256"/>
          </p14:sldIdLst>
        </p14:section>
        <p14:section name="目录" id="{017F0D12-27D2-490C-910C-815125398AC8}">
          <p14:sldIdLst>
            <p14:sldId id="258"/>
          </p14:sldIdLst>
        </p14:section>
        <p14:section name="过渡页" id="{255FA83B-1C12-40C6-B414-038CF2130AE8}">
          <p14:sldIdLst/>
        </p14:section>
        <p14:section name="内页" id="{C6D91BFE-80F2-473C-AE71-1EA12DA3CD92}">
          <p14:sldIdLst>
            <p14:sldId id="266"/>
            <p14:sldId id="284"/>
            <p14:sldId id="286"/>
            <p14:sldId id="281"/>
            <p14:sldId id="287"/>
            <p14:sldId id="282"/>
          </p14:sldIdLst>
        </p14:section>
        <p14:section name="封底" id="{2E025735-C41C-4ED5-94AB-BFCE16B95C49}">
          <p14:sldIdLst>
            <p14:sldId id="285"/>
            <p14:sldId id="283"/>
            <p14:sldId id="292"/>
            <p14:sldId id="293"/>
            <p14:sldId id="295"/>
            <p14:sldId id="296"/>
            <p14:sldId id="297"/>
            <p14:sldId id="294"/>
            <p14:sldId id="303"/>
            <p14:sldId id="304"/>
            <p14:sldId id="280"/>
          </p14:sldIdLst>
        </p14:section>
        <p14:section name="设计规范" id="{D649FF30-C064-4F5D-86A8-654B6F88799F}">
          <p14:sldIdLst/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34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EB"/>
    <a:srgbClr val="EDEDED"/>
    <a:srgbClr val="AA1219"/>
    <a:srgbClr val="CC0000"/>
    <a:srgbClr val="FF0000"/>
    <a:srgbClr val="F8EC00"/>
    <a:srgbClr val="FAEDDE"/>
    <a:srgbClr val="FEC776"/>
    <a:srgbClr val="EDF0F0"/>
    <a:srgbClr val="A9D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3" autoAdjust="0"/>
    <p:restoredTop sz="87562" autoAdjust="0"/>
  </p:normalViewPr>
  <p:slideViewPr>
    <p:cSldViewPr snapToGrid="0">
      <p:cViewPr varScale="1">
        <p:scale>
          <a:sx n="84" d="100"/>
          <a:sy n="84" d="100"/>
        </p:scale>
        <p:origin x="276" y="68"/>
      </p:cViewPr>
      <p:guideLst>
        <p:guide pos="3840"/>
        <p:guide pos="2434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notesViewPr>
    <p:cSldViewPr snapToGrid="0" showGuides="1">
      <p:cViewPr varScale="1">
        <p:scale>
          <a:sx n="83" d="100"/>
          <a:sy n="83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9358BC-04DF-4455-B949-70BC9175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F56B79-1091-400F-A2A9-622767117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FD112-0CED-45F9-83CF-E12CD0876C93}" type="datetimeFigureOut">
              <a:rPr lang="zh-CN" altLang="en-US" smtClean="0"/>
              <a:t>2025/6/8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FF21A8-AF92-4370-9E6D-DA18C0EF5F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5F13FF-4C82-4209-AB1F-7FD604644B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FF9C-CAE3-49DD-A734-0E2812077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2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2025/6/8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79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79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最近感觉协会有些避重就轻的风气，这并不好。重装线带起来更累更复杂，但是重装才是协会的根本，轻装不过是带小白体验户外的起点。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54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6EDF6-0CED-0E68-4E4E-2BF6A0919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C165AA8-76A8-4065-0227-F9BBBD008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BFB4F8-07A7-B6ED-8E1E-483ACA5E0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今天的重点主要是线路和应急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5F3FD9-32FA-143C-8877-9A54748DF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663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2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5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3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0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28472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9862" y="1355320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1523797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7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7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0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5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1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8" r:id="rId4"/>
    <p:sldLayoutId id="2147483683" r:id="rId5"/>
    <p:sldLayoutId id="2147483689" r:id="rId6"/>
    <p:sldLayoutId id="2147483682" r:id="rId7"/>
    <p:sldLayoutId id="2147483684" r:id="rId8"/>
    <p:sldLayoutId id="2147483664" r:id="rId9"/>
    <p:sldLayoutId id="2147483677" r:id="rId10"/>
    <p:sldLayoutId id="2147483678" r:id="rId11"/>
    <p:sldLayoutId id="2147483675" r:id="rId12"/>
    <p:sldLayoutId id="2147483690" r:id="rId13"/>
    <p:sldLayoutId id="2147483685" r:id="rId14"/>
    <p:sldLayoutId id="2147483686" r:id="rId15"/>
    <p:sldLayoutId id="2147483691" r:id="rId16"/>
    <p:sldLayoutId id="214748368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 userDrawn="1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05ECC-F19C-469E-BAA3-7810EC5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2025</a:t>
            </a:r>
            <a:r>
              <a:rPr lang="zh-CN" altLang="en-US" dirty="0"/>
              <a:t>领队培训第一次培训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5F1DE-2DCC-43FF-880E-DD1292091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2025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53CAF1-A9D1-4E1E-932D-D7D1FAD85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刘天乐</a:t>
            </a:r>
          </a:p>
        </p:txBody>
      </p:sp>
    </p:spTree>
    <p:extLst>
      <p:ext uri="{BB962C8B-B14F-4D97-AF65-F5344CB8AC3E}">
        <p14:creationId xmlns:p14="http://schemas.microsoft.com/office/powerpoint/2010/main" val="30038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泰迪熊, 建筑, 熊, 装满&#10;&#10;描述已自动生成">
            <a:extLst>
              <a:ext uri="{FF2B5EF4-FFF2-40B4-BE49-F238E27FC236}">
                <a16:creationId xmlns:a16="http://schemas.microsoft.com/office/drawing/2014/main" id="{71FC82FA-0DC3-4228-A6AB-9FB9A0CA56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/>
        </p:blipFill>
        <p:spPr/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B8457E3-9FED-46BF-ADA6-6F922D4F2578}"/>
              </a:ext>
            </a:extLst>
          </p:cNvPr>
          <p:cNvSpPr/>
          <p:nvPr/>
        </p:nvSpPr>
        <p:spPr>
          <a:xfrm>
            <a:off x="6618650" y="121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概论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6BA19C-2A59-4169-A9AF-D30EF2FB4DAF}"/>
              </a:ext>
            </a:extLst>
          </p:cNvPr>
          <p:cNvGrpSpPr/>
          <p:nvPr/>
        </p:nvGrpSpPr>
        <p:grpSpPr>
          <a:xfrm>
            <a:off x="5688375" y="1218700"/>
            <a:ext cx="720000" cy="720000"/>
            <a:chOff x="5412150" y="1180600"/>
            <a:chExt cx="720000" cy="72000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D57DE09-A430-406B-A844-CB736CCD4BD9}"/>
                </a:ext>
              </a:extLst>
            </p:cNvPr>
            <p:cNvSpPr/>
            <p:nvPr/>
          </p:nvSpPr>
          <p:spPr>
            <a:xfrm>
              <a:off x="5412150" y="118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1</a:t>
              </a:r>
              <a:endParaRPr lang="zh-CN" altLang="en-US" sz="3200" b="1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244B665-1FA9-44DF-B2BD-11729D313FF8}"/>
                </a:ext>
              </a:extLst>
            </p:cNvPr>
            <p:cNvSpPr/>
            <p:nvPr/>
          </p:nvSpPr>
          <p:spPr>
            <a:xfrm>
              <a:off x="5412150" y="181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F7BF95-A7BE-458C-BB5C-3769DDFF9E7F}"/>
              </a:ext>
            </a:extLst>
          </p:cNvPr>
          <p:cNvGrpSpPr/>
          <p:nvPr/>
        </p:nvGrpSpPr>
        <p:grpSpPr>
          <a:xfrm>
            <a:off x="5688375" y="2298700"/>
            <a:ext cx="720000" cy="720000"/>
            <a:chOff x="5412150" y="2260600"/>
            <a:chExt cx="720000" cy="7200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B57CAE6-7213-494A-BFF2-E863469AA206}"/>
                </a:ext>
              </a:extLst>
            </p:cNvPr>
            <p:cNvSpPr/>
            <p:nvPr/>
          </p:nvSpPr>
          <p:spPr>
            <a:xfrm>
              <a:off x="5412150" y="226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2</a:t>
              </a:r>
              <a:endParaRPr lang="zh-CN" altLang="en-US" sz="32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B2CCAFC-6AE3-4676-9EC2-C1E1035D18FC}"/>
                </a:ext>
              </a:extLst>
            </p:cNvPr>
            <p:cNvSpPr/>
            <p:nvPr/>
          </p:nvSpPr>
          <p:spPr>
            <a:xfrm>
              <a:off x="5412150" y="289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52310B0-6824-49AF-BF4A-B2594D4AD361}"/>
              </a:ext>
            </a:extLst>
          </p:cNvPr>
          <p:cNvGrpSpPr/>
          <p:nvPr/>
        </p:nvGrpSpPr>
        <p:grpSpPr>
          <a:xfrm>
            <a:off x="5688375" y="3378700"/>
            <a:ext cx="720000" cy="720000"/>
            <a:chOff x="5412150" y="3340600"/>
            <a:chExt cx="720000" cy="72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0DAEC36-4DE0-4B07-AB4B-BBD38DA98017}"/>
                </a:ext>
              </a:extLst>
            </p:cNvPr>
            <p:cNvSpPr/>
            <p:nvPr/>
          </p:nvSpPr>
          <p:spPr>
            <a:xfrm>
              <a:off x="5412150" y="334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3</a:t>
              </a:r>
              <a:endParaRPr lang="zh-CN" altLang="en-US" sz="3200" b="1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A61687F-3A22-4C28-934B-66A59E06F982}"/>
                </a:ext>
              </a:extLst>
            </p:cNvPr>
            <p:cNvSpPr/>
            <p:nvPr/>
          </p:nvSpPr>
          <p:spPr>
            <a:xfrm>
              <a:off x="5412150" y="397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3749FA2-9388-4453-BC33-43422119B2C5}"/>
              </a:ext>
            </a:extLst>
          </p:cNvPr>
          <p:cNvGrpSpPr/>
          <p:nvPr/>
        </p:nvGrpSpPr>
        <p:grpSpPr>
          <a:xfrm>
            <a:off x="5688375" y="4458700"/>
            <a:ext cx="720000" cy="720000"/>
            <a:chOff x="5412150" y="4420600"/>
            <a:chExt cx="720000" cy="7200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B674FBB-96AF-4F18-ADC9-13A198FD3217}"/>
                </a:ext>
              </a:extLst>
            </p:cNvPr>
            <p:cNvSpPr/>
            <p:nvPr/>
          </p:nvSpPr>
          <p:spPr>
            <a:xfrm>
              <a:off x="5412150" y="442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4</a:t>
              </a:r>
              <a:endParaRPr lang="zh-CN" altLang="en-US" sz="3200" b="1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0CDB4CD-FED7-40DD-81FA-71A09C291886}"/>
                </a:ext>
              </a:extLst>
            </p:cNvPr>
            <p:cNvSpPr/>
            <p:nvPr/>
          </p:nvSpPr>
          <p:spPr>
            <a:xfrm>
              <a:off x="5412150" y="505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1D726FC8-315A-4E01-BC76-6016CA1B59E6}"/>
              </a:ext>
            </a:extLst>
          </p:cNvPr>
          <p:cNvSpPr/>
          <p:nvPr/>
        </p:nvSpPr>
        <p:spPr>
          <a:xfrm>
            <a:off x="6618650" y="337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野协开线流程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A9D299B-A5C0-495D-BD31-F1A8965CE4F2}"/>
              </a:ext>
            </a:extLst>
          </p:cNvPr>
          <p:cNvSpPr/>
          <p:nvPr/>
        </p:nvSpPr>
        <p:spPr>
          <a:xfrm>
            <a:off x="6618650" y="445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行前准备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FC9B6454-04CB-4AD1-A51C-807E37232997}"/>
              </a:ext>
            </a:extLst>
          </p:cNvPr>
          <p:cNvSpPr/>
          <p:nvPr/>
        </p:nvSpPr>
        <p:spPr>
          <a:xfrm>
            <a:off x="0" y="0"/>
            <a:ext cx="2032000" cy="11430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A69BE773-43D4-4183-A454-3565166A68EE}"/>
              </a:ext>
            </a:extLst>
          </p:cNvPr>
          <p:cNvSpPr/>
          <p:nvPr/>
        </p:nvSpPr>
        <p:spPr>
          <a:xfrm>
            <a:off x="6618650" y="229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野协开线原则</a:t>
            </a:r>
          </a:p>
        </p:txBody>
      </p:sp>
    </p:spTree>
    <p:extLst>
      <p:ext uri="{BB962C8B-B14F-4D97-AF65-F5344CB8AC3E}">
        <p14:creationId xmlns:p14="http://schemas.microsoft.com/office/powerpoint/2010/main" val="40597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40344CF-58CC-4B50-9449-739EE7AAD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概论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51D8969-4AD9-43EF-A9A7-9D9CF4835A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/>
              <a:t>领队培训的目的：</a:t>
            </a:r>
            <a:endParaRPr lang="en-US" altLang="zh-CN" dirty="0"/>
          </a:p>
          <a:p>
            <a:pPr lvl="1"/>
            <a:r>
              <a:rPr lang="zh-CN" altLang="en-US" dirty="0"/>
              <a:t>提升各位干事的户外能力</a:t>
            </a:r>
            <a:endParaRPr lang="en-US" altLang="zh-CN" dirty="0"/>
          </a:p>
          <a:p>
            <a:pPr lvl="1"/>
            <a:r>
              <a:rPr lang="zh-CN" altLang="en-US" dirty="0"/>
              <a:t>培养新领队支持协会运转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领队培训的流程：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67DEB5-1BBA-E196-821C-6C64A2F5B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15" y="3782869"/>
            <a:ext cx="4112608" cy="1451813"/>
          </a:xfrm>
          <a:prstGeom prst="rect">
            <a:avLst/>
          </a:prstGeom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1CF85C5B-8E0B-0DA5-DA4F-FFDFA330AAE9}"/>
              </a:ext>
            </a:extLst>
          </p:cNvPr>
          <p:cNvSpPr/>
          <p:nvPr/>
        </p:nvSpPr>
        <p:spPr>
          <a:xfrm>
            <a:off x="4751615" y="4239356"/>
            <a:ext cx="722539" cy="538838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92C71E3-3F95-9DA6-AE5A-2CB332057E3C}"/>
              </a:ext>
            </a:extLst>
          </p:cNvPr>
          <p:cNvSpPr txBox="1"/>
          <p:nvPr/>
        </p:nvSpPr>
        <p:spPr>
          <a:xfrm>
            <a:off x="500215" y="3369130"/>
            <a:ext cx="2767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r>
              <a:rPr lang="zh-CN" altLang="en-US" dirty="0"/>
              <a:t>次讲座培训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4256532-A21B-938C-FE88-20E06974755A}"/>
              </a:ext>
            </a:extLst>
          </p:cNvPr>
          <p:cNvSpPr txBox="1"/>
          <p:nvPr/>
        </p:nvSpPr>
        <p:spPr>
          <a:xfrm>
            <a:off x="5568043" y="4070308"/>
            <a:ext cx="2767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新领队筹备线路</a:t>
            </a:r>
            <a:br>
              <a:rPr lang="en-US" altLang="zh-CN" sz="2000" dirty="0"/>
            </a:br>
            <a:r>
              <a:rPr lang="zh-CN" altLang="en-US" sz="2000" dirty="0"/>
              <a:t>（主要是</a:t>
            </a:r>
            <a:r>
              <a:rPr lang="en-US" altLang="zh-CN" sz="2000" dirty="0"/>
              <a:t>2</a:t>
            </a:r>
            <a:r>
              <a:rPr lang="zh-CN" altLang="en-US" sz="2000" dirty="0"/>
              <a:t>次准备会）</a:t>
            </a: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5FA1F2B2-4DA3-1FC4-FB3B-FD73569C7420}"/>
              </a:ext>
            </a:extLst>
          </p:cNvPr>
          <p:cNvSpPr/>
          <p:nvPr/>
        </p:nvSpPr>
        <p:spPr>
          <a:xfrm>
            <a:off x="8206468" y="4239356"/>
            <a:ext cx="722539" cy="538838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27F5B5-2666-7178-8339-D17BE04BD280}"/>
              </a:ext>
            </a:extLst>
          </p:cNvPr>
          <p:cNvSpPr txBox="1"/>
          <p:nvPr/>
        </p:nvSpPr>
        <p:spPr>
          <a:xfrm>
            <a:off x="8994137" y="4277942"/>
            <a:ext cx="2195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实际出线考核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F77CBC-4A39-1486-0DEE-A9D5CDF115D0}"/>
              </a:ext>
            </a:extLst>
          </p:cNvPr>
          <p:cNvSpPr txBox="1"/>
          <p:nvPr/>
        </p:nvSpPr>
        <p:spPr>
          <a:xfrm>
            <a:off x="5761442" y="1836591"/>
            <a:ext cx="48900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首先具备领队能力，</a:t>
            </a:r>
            <a:endParaRPr lang="en-US" altLang="zh-CN" sz="2800" dirty="0"/>
          </a:p>
          <a:p>
            <a:r>
              <a:rPr lang="zh-CN" altLang="en-US" sz="2800" dirty="0"/>
              <a:t>其次具有领线的意愿，</a:t>
            </a:r>
            <a:endParaRPr lang="en-US" altLang="zh-CN" sz="2800" dirty="0"/>
          </a:p>
          <a:p>
            <a:r>
              <a:rPr lang="zh-CN" altLang="en-US" sz="2800" dirty="0"/>
              <a:t>兼具这两点才能在野协领线。</a:t>
            </a:r>
          </a:p>
        </p:txBody>
      </p:sp>
    </p:spTree>
    <p:extLst>
      <p:ext uri="{BB962C8B-B14F-4D97-AF65-F5344CB8AC3E}">
        <p14:creationId xmlns:p14="http://schemas.microsoft.com/office/powerpoint/2010/main" val="22121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479BA-A79B-DBAC-D850-6DB05460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52B9447-1E88-E118-B1EB-6F8A2159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概论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FC400305-6D3A-BC1A-C5F5-F590204DFA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454" y="1545431"/>
            <a:ext cx="6453868" cy="33181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/>
              <a:t>为什么想参加领队培训？</a:t>
            </a:r>
            <a:endParaRPr lang="en-US" altLang="zh-CN" sz="3600" dirty="0"/>
          </a:p>
          <a:p>
            <a:pPr>
              <a:lnSpc>
                <a:spcPct val="120000"/>
              </a:lnSpc>
            </a:pPr>
            <a:r>
              <a:rPr lang="zh-CN" altLang="en-US" sz="3600" dirty="0"/>
              <a:t>为什么想要当领队？</a:t>
            </a:r>
            <a:endParaRPr lang="en-US" altLang="zh-CN" sz="3600" dirty="0"/>
          </a:p>
          <a:p>
            <a:pPr>
              <a:lnSpc>
                <a:spcPct val="120000"/>
              </a:lnSpc>
            </a:pPr>
            <a:r>
              <a:rPr lang="zh-CN" altLang="en-US" sz="3600" dirty="0"/>
              <a:t>为什么想要徒步？</a:t>
            </a:r>
          </a:p>
        </p:txBody>
      </p:sp>
    </p:spTree>
    <p:extLst>
      <p:ext uri="{BB962C8B-B14F-4D97-AF65-F5344CB8AC3E}">
        <p14:creationId xmlns:p14="http://schemas.microsoft.com/office/powerpoint/2010/main" val="269097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77ED-E6D9-6431-9875-77209EE3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C48790A-23E2-631B-1E84-99568965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概论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9DBAC4F-FB58-1D50-624E-047FE78A4A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/>
              <a:t>一些户外大原则</a:t>
            </a:r>
            <a:endParaRPr lang="en-US" altLang="zh-CN" dirty="0"/>
          </a:p>
          <a:p>
            <a:pPr lvl="1"/>
            <a:r>
              <a:rPr lang="zh-CN" altLang="en-US" dirty="0"/>
              <a:t>准时守时</a:t>
            </a:r>
            <a:endParaRPr lang="en-US" altLang="zh-CN" dirty="0"/>
          </a:p>
          <a:p>
            <a:pPr lvl="1"/>
            <a:r>
              <a:rPr lang="zh-CN" altLang="en-US" dirty="0"/>
              <a:t>结伴而行（虽然也有</a:t>
            </a:r>
            <a:r>
              <a:rPr lang="en-US" altLang="zh-CN" dirty="0"/>
              <a:t>solo</a:t>
            </a:r>
            <a:r>
              <a:rPr lang="zh-CN" altLang="en-US" dirty="0"/>
              <a:t>玩家，但是通常并不建议）</a:t>
            </a:r>
            <a:endParaRPr lang="en-US" altLang="zh-CN" dirty="0"/>
          </a:p>
          <a:p>
            <a:pPr lvl="1"/>
            <a:r>
              <a:rPr lang="zh-CN" altLang="en-US" u="sng" dirty="0">
                <a:hlinkClick r:id="" action="ppaction://noaction"/>
              </a:rPr>
              <a:t>无痕山野 </a:t>
            </a:r>
            <a:r>
              <a:rPr lang="en-US" altLang="zh-CN" u="sng" dirty="0">
                <a:hlinkClick r:id="" action="ppaction://noaction"/>
              </a:rPr>
              <a:t>Leave No Trace (LNT)</a:t>
            </a:r>
            <a:endParaRPr lang="en-US" altLang="zh-CN" u="sng" dirty="0"/>
          </a:p>
          <a:p>
            <a:pPr lvl="1"/>
            <a:r>
              <a:rPr lang="zh-CN" altLang="en-US" dirty="0"/>
              <a:t>三新不出户外：</a:t>
            </a:r>
            <a:r>
              <a:rPr lang="zh-CN" altLang="en-US" b="0" i="0" dirty="0">
                <a:solidFill>
                  <a:srgbClr val="F73131"/>
                </a:solidFill>
                <a:effectLst/>
                <a:latin typeface="Arial" panose="020B0604020202020204" pitchFamily="34" charset="0"/>
              </a:rPr>
              <a:t>新路线、新队友、新技术 </a:t>
            </a:r>
            <a:r>
              <a:rPr lang="zh-CN" altLang="en-US" dirty="0"/>
              <a:t>如果一次户外活动占据了三项中的两项，那么就应当慎重考虑是否真的要去。如果三项全占，</a:t>
            </a:r>
            <a:r>
              <a:rPr lang="en-US" altLang="zh-CN" dirty="0"/>
              <a:t>100%</a:t>
            </a:r>
            <a:r>
              <a:rPr lang="zh-CN" altLang="en-US" dirty="0"/>
              <a:t>不应该去。</a:t>
            </a:r>
            <a:endParaRPr lang="en-US" altLang="zh-CN" dirty="0"/>
          </a:p>
          <a:p>
            <a:pPr lvl="1"/>
            <a:r>
              <a:rPr lang="zh-CN" altLang="en-US" dirty="0"/>
              <a:t>四三三原则：徒步时，体能、食物、水按上山用</a:t>
            </a:r>
            <a:r>
              <a:rPr lang="en-US" altLang="zh-CN" dirty="0">
                <a:solidFill>
                  <a:srgbClr val="FF0000"/>
                </a:solidFill>
              </a:rPr>
              <a:t>40%</a:t>
            </a:r>
            <a:r>
              <a:rPr lang="zh-CN" altLang="en-US" dirty="0"/>
              <a:t>，下山用</a:t>
            </a:r>
            <a:r>
              <a:rPr lang="en-US" altLang="zh-CN" dirty="0">
                <a:solidFill>
                  <a:srgbClr val="FF0000"/>
                </a:solidFill>
              </a:rPr>
              <a:t>30%</a:t>
            </a:r>
            <a:r>
              <a:rPr lang="zh-CN" altLang="en-US" dirty="0"/>
              <a:t>，备份</a:t>
            </a:r>
            <a:r>
              <a:rPr lang="en-US" altLang="zh-CN" dirty="0">
                <a:solidFill>
                  <a:srgbClr val="FF0000"/>
                </a:solidFill>
              </a:rPr>
              <a:t>30%</a:t>
            </a:r>
            <a:r>
              <a:rPr lang="zh-CN" altLang="en-US" dirty="0"/>
              <a:t>分配。确保在极端情况下，你仍然有足够的资源来应对突发状况。实际重装的情况下，营地可能有食物和水源补给，体能也可以通过休息恢复，比例可以适当调整，但是</a:t>
            </a:r>
            <a:r>
              <a:rPr lang="zh-CN" altLang="en-US" dirty="0">
                <a:solidFill>
                  <a:srgbClr val="FF0000"/>
                </a:solidFill>
              </a:rPr>
              <a:t>留有储备是必要的，尤其是作为领队。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1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3C30E-E1B2-BFF8-9E64-B332ABA4A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2DBA0CD-0F58-3C3F-0B96-FD0FFD5F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野协开线原则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3899E12-DCA5-B6AF-4308-EE6E51CED4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2002" y="1388534"/>
            <a:ext cx="10883164" cy="2743199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3600" b="0" i="0" dirty="0">
                <a:solidFill>
                  <a:srgbClr val="333333"/>
                </a:solidFill>
                <a:effectLst/>
                <a:latin typeface="-apple-system"/>
              </a:rPr>
              <a:t>首先确保徒步活动安全、</a:t>
            </a:r>
            <a:r>
              <a:rPr lang="zh-CN" altLang="en-US" sz="3600" b="0" i="0" dirty="0">
                <a:solidFill>
                  <a:srgbClr val="FF0000"/>
                </a:solidFill>
                <a:effectLst/>
                <a:latin typeface="-apple-system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合法</a:t>
            </a:r>
            <a:endParaRPr lang="en-US" altLang="zh-CN" sz="3600" b="0" i="0" dirty="0">
              <a:solidFill>
                <a:srgbClr val="FF0000"/>
              </a:solidFill>
              <a:effectLst/>
              <a:latin typeface="-apple-system"/>
            </a:endParaRPr>
          </a:p>
          <a:p>
            <a:pPr lvl="1"/>
            <a:r>
              <a:rPr lang="zh-CN" altLang="en-US" sz="3217" dirty="0">
                <a:solidFill>
                  <a:schemeClr val="tx1"/>
                </a:solidFill>
                <a:latin typeface="-apple-system"/>
              </a:rPr>
              <a:t>协会不开设非法线路：</a:t>
            </a:r>
            <a:r>
              <a:rPr lang="en-US" altLang="zh-CN" sz="3217" dirty="0">
                <a:solidFill>
                  <a:schemeClr val="tx1"/>
                </a:solidFill>
                <a:latin typeface="-apple-system"/>
              </a:rPr>
              <a:t>e.g. </a:t>
            </a:r>
            <a:r>
              <a:rPr lang="zh-CN" altLang="en-US" sz="3217" dirty="0">
                <a:solidFill>
                  <a:schemeClr val="tx1"/>
                </a:solidFill>
                <a:latin typeface="-apple-system"/>
              </a:rPr>
              <a:t>华东</a:t>
            </a:r>
            <a:r>
              <a:rPr lang="en-US" altLang="zh-CN" sz="3217" dirty="0">
                <a:solidFill>
                  <a:schemeClr val="tx1"/>
                </a:solidFill>
                <a:latin typeface="-apple-system"/>
              </a:rPr>
              <a:t>K2</a:t>
            </a:r>
            <a:r>
              <a:rPr lang="zh-CN" altLang="en-US" sz="3217" dirty="0">
                <a:solidFill>
                  <a:schemeClr val="tx1"/>
                </a:solidFill>
                <a:latin typeface="-apple-system"/>
              </a:rPr>
              <a:t>、牯牛降穿越、偷登</a:t>
            </a:r>
            <a:endParaRPr lang="en-US" altLang="zh-CN" sz="3217" b="0" i="0" dirty="0">
              <a:solidFill>
                <a:schemeClr val="tx1"/>
              </a:solidFill>
              <a:effectLst/>
              <a:latin typeface="-apple-system"/>
            </a:endParaRPr>
          </a:p>
          <a:p>
            <a:pPr>
              <a:lnSpc>
                <a:spcPct val="120000"/>
              </a:lnSpc>
            </a:pPr>
            <a:r>
              <a:rPr lang="zh-CN" altLang="en-US" sz="3600" b="0" i="0" dirty="0">
                <a:solidFill>
                  <a:srgbClr val="333333"/>
                </a:solidFill>
                <a:effectLst/>
                <a:latin typeface="-apple-system"/>
              </a:rPr>
              <a:t>其次宣扬的</a:t>
            </a:r>
            <a:r>
              <a:rPr lang="zh-CN" altLang="en-US" sz="3600" b="0" i="0" dirty="0">
                <a:solidFill>
                  <a:srgbClr val="FF0000"/>
                </a:solidFill>
                <a:effectLst/>
                <a:latin typeface="-apple-system"/>
              </a:rPr>
              <a:t>安全、严肃、认真</a:t>
            </a:r>
            <a:r>
              <a:rPr lang="zh-CN" altLang="en-US" sz="3600" b="0" i="0" dirty="0">
                <a:solidFill>
                  <a:srgbClr val="333333"/>
                </a:solidFill>
                <a:effectLst/>
                <a:latin typeface="-apple-system"/>
              </a:rPr>
              <a:t>的户外理念的体现</a:t>
            </a:r>
            <a:endParaRPr lang="en-US" altLang="zh-CN" sz="3600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然后照顾</a:t>
            </a:r>
            <a:r>
              <a:rPr lang="zh-CN" altLang="en-US" sz="3600" b="0" i="0" dirty="0">
                <a:solidFill>
                  <a:schemeClr val="tx1"/>
                </a:solidFill>
                <a:effectLst/>
                <a:latin typeface="-apple-system"/>
              </a:rPr>
              <a:t>会员</a:t>
            </a:r>
            <a:r>
              <a:rPr lang="zh-CN" altLang="en-US" sz="3600" b="0" i="0" dirty="0">
                <a:solidFill>
                  <a:srgbClr val="333333"/>
                </a:solidFill>
                <a:effectLst/>
                <a:latin typeface="-apple-system"/>
              </a:rPr>
              <a:t>的活动体验</a:t>
            </a:r>
            <a:endParaRPr lang="zh-CN" altLang="en-US" sz="3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80D824-CA62-85CA-B4D6-7174C2F4C940}"/>
              </a:ext>
            </a:extLst>
          </p:cNvPr>
          <p:cNvSpPr txBox="1"/>
          <p:nvPr/>
        </p:nvSpPr>
        <p:spPr>
          <a:xfrm>
            <a:off x="927468" y="4557409"/>
            <a:ext cx="9376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zh-CN" altLang="en-US" sz="2800" b="1" i="0" dirty="0">
                <a:solidFill>
                  <a:srgbClr val="333333"/>
                </a:solidFill>
                <a:effectLst/>
                <a:latin typeface="-apple-system"/>
              </a:rPr>
              <a:t>上海交通大学野外生存协会徒步线路开设规范（</a:t>
            </a:r>
            <a:r>
              <a:rPr lang="en-US" altLang="zh-CN" sz="2800" b="1" i="0" dirty="0">
                <a:solidFill>
                  <a:srgbClr val="333333"/>
                </a:solidFill>
                <a:effectLst/>
                <a:latin typeface="-apple-system"/>
              </a:rPr>
              <a:t>2024</a:t>
            </a:r>
            <a:r>
              <a:rPr lang="zh-CN" altLang="en-US" sz="2800" b="1" i="0" dirty="0">
                <a:solidFill>
                  <a:srgbClr val="333333"/>
                </a:solidFill>
                <a:effectLst/>
                <a:latin typeface="-apple-system"/>
              </a:rPr>
              <a:t>版）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43BE4D6-3D8D-B7CE-3EB0-A409E859E1A2}"/>
              </a:ext>
            </a:extLst>
          </p:cNvPr>
          <p:cNvSpPr txBox="1"/>
          <p:nvPr/>
        </p:nvSpPr>
        <p:spPr>
          <a:xfrm>
            <a:off x="927469" y="5172297"/>
            <a:ext cx="8038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https://notes.sjtu.edu.cn/8kBEembuRPydQFbJRP5bWA</a:t>
            </a:r>
          </a:p>
        </p:txBody>
      </p:sp>
    </p:spTree>
    <p:extLst>
      <p:ext uri="{BB962C8B-B14F-4D97-AF65-F5344CB8AC3E}">
        <p14:creationId xmlns:p14="http://schemas.microsoft.com/office/powerpoint/2010/main" val="112937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4075D-862C-2909-5D5E-931B4BF33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D713B6C-35BC-1A75-751B-AE8AAA06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野协开线原则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FA5CDEE-AD77-314A-46DC-357EE3807A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7828" y="989497"/>
            <a:ext cx="10883164" cy="528430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/>
              <a:t>野协线路主要构成：</a:t>
            </a:r>
            <a:r>
              <a:rPr lang="en-US" altLang="zh-CN" sz="2400" dirty="0"/>
              <a:t>2</a:t>
            </a:r>
            <a:r>
              <a:rPr lang="zh-CN" altLang="en-US" sz="2400" dirty="0"/>
              <a:t>天</a:t>
            </a:r>
            <a:r>
              <a:rPr lang="en-US" altLang="zh-CN" sz="2400" dirty="0"/>
              <a:t>1</a:t>
            </a:r>
            <a:r>
              <a:rPr lang="zh-CN" altLang="en-US" sz="2400" dirty="0"/>
              <a:t>夜</a:t>
            </a:r>
            <a:r>
              <a:rPr lang="zh-CN" altLang="en-US" sz="2400" dirty="0">
                <a:hlinkClick r:id="" action="ppaction://noaction"/>
              </a:rPr>
              <a:t>重装</a:t>
            </a:r>
            <a:r>
              <a:rPr lang="zh-CN" altLang="en-US" sz="2400" dirty="0"/>
              <a:t>（向野而生） </a:t>
            </a:r>
            <a:r>
              <a:rPr lang="en-US" altLang="zh-CN" sz="2400" dirty="0"/>
              <a:t>+ 1</a:t>
            </a:r>
            <a:r>
              <a:rPr lang="zh-CN" altLang="en-US" sz="2400" dirty="0"/>
              <a:t>日</a:t>
            </a:r>
            <a:r>
              <a:rPr lang="zh-CN" altLang="en-US" sz="2400" dirty="0">
                <a:hlinkClick r:id="" action="ppaction://noaction"/>
              </a:rPr>
              <a:t>轻装</a:t>
            </a:r>
            <a:r>
              <a:rPr lang="zh-CN" altLang="en-US" sz="2400" dirty="0"/>
              <a:t>净山（以山之名）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领队组的构成：</a:t>
            </a:r>
            <a:endParaRPr lang="en-US" altLang="zh-CN" sz="2400" dirty="0"/>
          </a:p>
          <a:p>
            <a:pPr lvl="1"/>
            <a:r>
              <a:rPr lang="zh-CN" altLang="en-US" sz="2017" dirty="0"/>
              <a:t>重装线路一般由领队、副领、队医、压队以及</a:t>
            </a:r>
            <a:r>
              <a:rPr lang="zh-CN" altLang="en-US" sz="2017" b="1" dirty="0"/>
              <a:t>基地联系人</a:t>
            </a:r>
            <a:r>
              <a:rPr lang="zh-CN" altLang="en-US" sz="2017" dirty="0"/>
              <a:t>构成。</a:t>
            </a:r>
            <a:endParaRPr lang="en-US" altLang="zh-CN" sz="2017" dirty="0"/>
          </a:p>
          <a:p>
            <a:pPr lvl="1"/>
            <a:r>
              <a:rPr lang="zh-CN" altLang="en-US" sz="2017" dirty="0"/>
              <a:t>轻装净山线一般由领队、副领、压队以及</a:t>
            </a:r>
            <a:r>
              <a:rPr lang="zh-CN" altLang="en-US" sz="2017" b="1" dirty="0"/>
              <a:t>基地联系人</a:t>
            </a:r>
            <a:r>
              <a:rPr lang="zh-CN" altLang="en-US" sz="2017" dirty="0"/>
              <a:t>构成。</a:t>
            </a:r>
            <a:endParaRPr lang="en-US" altLang="zh-CN" sz="2017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一些禁止事项：</a:t>
            </a:r>
            <a:endParaRPr lang="en-US" altLang="zh-CN" sz="2400" dirty="0"/>
          </a:p>
          <a:p>
            <a:pPr lvl="1"/>
            <a:r>
              <a:rPr lang="zh-CN" altLang="en-US" sz="2400" dirty="0"/>
              <a:t>禁止</a:t>
            </a:r>
            <a:r>
              <a:rPr lang="zh-CN" altLang="en-US" sz="2400" b="1" dirty="0"/>
              <a:t>带酒上山</a:t>
            </a:r>
          </a:p>
          <a:p>
            <a:pPr lvl="1"/>
            <a:r>
              <a:rPr lang="zh-CN" altLang="en-US" sz="2400" dirty="0"/>
              <a:t>禁止抽烟</a:t>
            </a:r>
            <a:endParaRPr lang="en-US" altLang="zh-CN" sz="2400" dirty="0"/>
          </a:p>
          <a:p>
            <a:pPr lvl="1"/>
            <a:r>
              <a:rPr lang="zh-CN" altLang="en-US" sz="2400" dirty="0"/>
              <a:t>禁止带纸牌</a:t>
            </a:r>
            <a:endParaRPr lang="en-US" altLang="zh-CN" sz="2400" dirty="0"/>
          </a:p>
          <a:p>
            <a:pPr lvl="1"/>
            <a:r>
              <a:rPr lang="zh-CN" altLang="en-US" sz="2400" b="1" dirty="0"/>
              <a:t>禁止无故缺席准备会和装备会</a:t>
            </a:r>
            <a:endParaRPr lang="en-US" altLang="zh-CN" sz="2400" b="1" dirty="0"/>
          </a:p>
          <a:p>
            <a:pPr lvl="1"/>
            <a:r>
              <a:rPr lang="zh-CN" altLang="en-US" sz="2400" dirty="0"/>
              <a:t>领队组禁止在开设线路过程中</a:t>
            </a:r>
            <a:r>
              <a:rPr lang="zh-CN" altLang="en-US" sz="2400" b="1" dirty="0"/>
              <a:t>吵架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713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3C56B-C510-0824-B8B9-7FD16685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6A15E7D-37F0-469B-B815-0FA3C152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野协开线流程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0E2DCB5-E81F-BB58-D8C9-F601680B1AAB}"/>
              </a:ext>
            </a:extLst>
          </p:cNvPr>
          <p:cNvSpPr/>
          <p:nvPr/>
        </p:nvSpPr>
        <p:spPr>
          <a:xfrm>
            <a:off x="861209" y="1253390"/>
            <a:ext cx="2385395" cy="653689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会长团规划线路</a:t>
            </a:r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D9B08D4E-6FA3-645B-4BCE-02BF4B3D02F2}"/>
              </a:ext>
            </a:extLst>
          </p:cNvPr>
          <p:cNvSpPr/>
          <p:nvPr/>
        </p:nvSpPr>
        <p:spPr>
          <a:xfrm>
            <a:off x="3379125" y="1332817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8C1CAD8-EE9F-45CA-D058-517D5183F9F2}"/>
              </a:ext>
            </a:extLst>
          </p:cNvPr>
          <p:cNvSpPr/>
          <p:nvPr/>
        </p:nvSpPr>
        <p:spPr>
          <a:xfrm>
            <a:off x="4205177" y="1253390"/>
            <a:ext cx="3317462" cy="653689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领压群内各位领队认领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81D8CEC7-3981-8CEB-308A-07BF7175C5CA}"/>
              </a:ext>
            </a:extLst>
          </p:cNvPr>
          <p:cNvSpPr/>
          <p:nvPr/>
        </p:nvSpPr>
        <p:spPr>
          <a:xfrm>
            <a:off x="7655161" y="1330693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11A1CDC0-87DC-65F3-80AE-4F1C7100CC24}"/>
              </a:ext>
            </a:extLst>
          </p:cNvPr>
          <p:cNvSpPr/>
          <p:nvPr/>
        </p:nvSpPr>
        <p:spPr>
          <a:xfrm>
            <a:off x="8481212" y="1012681"/>
            <a:ext cx="3043762" cy="113510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制作</a:t>
            </a:r>
            <a:r>
              <a:rPr lang="zh-CN" altLang="en-US" sz="2400" dirty="0">
                <a:solidFill>
                  <a:srgbClr val="FF0000"/>
                </a:solidFill>
              </a:rPr>
              <a:t>路书</a:t>
            </a:r>
            <a:r>
              <a:rPr lang="zh-CN" altLang="en-US" sz="2400" dirty="0"/>
              <a:t>、预算、召集推送和报名问卷</a:t>
            </a: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7B8A9383-148C-CAA1-99B1-5C0BD06B930E}"/>
              </a:ext>
            </a:extLst>
          </p:cNvPr>
          <p:cNvSpPr/>
          <p:nvPr/>
        </p:nvSpPr>
        <p:spPr>
          <a:xfrm rot="5400000">
            <a:off x="9656327" y="2315002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6687850-FF5F-C977-6CBB-E5CBD3263E44}"/>
              </a:ext>
            </a:extLst>
          </p:cNvPr>
          <p:cNvSpPr/>
          <p:nvPr/>
        </p:nvSpPr>
        <p:spPr>
          <a:xfrm>
            <a:off x="8598274" y="2981300"/>
            <a:ext cx="2741173" cy="113510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（体能测试）选人分组，拉正式群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EC6B3C00-7AD0-57B1-CFC2-C1B79EFA3412}"/>
              </a:ext>
            </a:extLst>
          </p:cNvPr>
          <p:cNvSpPr/>
          <p:nvPr/>
        </p:nvSpPr>
        <p:spPr>
          <a:xfrm rot="10800000">
            <a:off x="7703753" y="3299310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9CFC8BB-C5E4-63FB-1FFF-27FA1B163D25}"/>
              </a:ext>
            </a:extLst>
          </p:cNvPr>
          <p:cNvSpPr/>
          <p:nvPr/>
        </p:nvSpPr>
        <p:spPr>
          <a:xfrm>
            <a:off x="5017888" y="2691767"/>
            <a:ext cx="2585369" cy="1714166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收集</a:t>
            </a:r>
            <a:r>
              <a:rPr lang="zh-CN" altLang="en-US" sz="2400" dirty="0">
                <a:hlinkClick r:id="" action="ppaction://noaction"/>
              </a:rPr>
              <a:t>报备</a:t>
            </a:r>
            <a:r>
              <a:rPr lang="zh-CN" altLang="en-US" sz="2400" dirty="0"/>
              <a:t>、个人信息和装备租借情况，制定</a:t>
            </a:r>
            <a:r>
              <a:rPr lang="zh-CN" altLang="en-US" sz="2400" b="1" dirty="0">
                <a:solidFill>
                  <a:srgbClr val="FF0000"/>
                </a:solidFill>
              </a:rPr>
              <a:t>装备计划</a:t>
            </a:r>
            <a:r>
              <a:rPr lang="zh-CN" altLang="en-US" sz="2400" dirty="0"/>
              <a:t>告知装备部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47DAF461-E06E-B6B5-04E6-DF34C52F39DF}"/>
              </a:ext>
            </a:extLst>
          </p:cNvPr>
          <p:cNvSpPr/>
          <p:nvPr/>
        </p:nvSpPr>
        <p:spPr>
          <a:xfrm rot="10800000">
            <a:off x="4121247" y="3347660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1520A519-7848-1EDF-88D1-5F899AC50DE1}"/>
              </a:ext>
            </a:extLst>
          </p:cNvPr>
          <p:cNvSpPr/>
          <p:nvPr/>
        </p:nvSpPr>
        <p:spPr>
          <a:xfrm>
            <a:off x="1373269" y="3092989"/>
            <a:ext cx="2585369" cy="1008425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准备会（跳车与候补）、装备会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DCC1B862-4406-E431-B2AD-1ED0851E5047}"/>
              </a:ext>
            </a:extLst>
          </p:cNvPr>
          <p:cNvSpPr/>
          <p:nvPr/>
        </p:nvSpPr>
        <p:spPr>
          <a:xfrm rot="5400000">
            <a:off x="2319187" y="4270123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FC584CF-3287-8594-28B1-3D168297E7B6}"/>
              </a:ext>
            </a:extLst>
          </p:cNvPr>
          <p:cNvSpPr/>
          <p:nvPr/>
        </p:nvSpPr>
        <p:spPr>
          <a:xfrm>
            <a:off x="1291962" y="4970275"/>
            <a:ext cx="2747979" cy="615921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集合、查包、出发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ABBA727F-D72D-006A-278E-43E25079BB29}"/>
              </a:ext>
            </a:extLst>
          </p:cNvPr>
          <p:cNvSpPr/>
          <p:nvPr/>
        </p:nvSpPr>
        <p:spPr>
          <a:xfrm>
            <a:off x="4960024" y="4855225"/>
            <a:ext cx="1912999" cy="84602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dirty="0"/>
              <a:t>下山、回程总结、解散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4B6B987-DF55-315B-6205-477FBF32B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11003" y="5008774"/>
            <a:ext cx="777959" cy="538922"/>
          </a:xfrm>
          <a:prstGeom prst="rect">
            <a:avLst/>
          </a:prstGeom>
        </p:spPr>
      </p:pic>
      <p:sp>
        <p:nvSpPr>
          <p:cNvPr id="21" name="箭头: 右 20">
            <a:extLst>
              <a:ext uri="{FF2B5EF4-FFF2-40B4-BE49-F238E27FC236}">
                <a16:creationId xmlns:a16="http://schemas.microsoft.com/office/drawing/2014/main" id="{7689E128-5782-E3E3-2801-22A85EB5FE46}"/>
              </a:ext>
            </a:extLst>
          </p:cNvPr>
          <p:cNvSpPr/>
          <p:nvPr/>
        </p:nvSpPr>
        <p:spPr>
          <a:xfrm>
            <a:off x="6963660" y="5028226"/>
            <a:ext cx="693530" cy="499081"/>
          </a:xfrm>
          <a:prstGeom prst="righ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4EFAA7C-08D6-2F51-FAE3-FA63A4C5A6A5}"/>
              </a:ext>
            </a:extLst>
          </p:cNvPr>
          <p:cNvSpPr/>
          <p:nvPr/>
        </p:nvSpPr>
        <p:spPr>
          <a:xfrm>
            <a:off x="7747827" y="4778482"/>
            <a:ext cx="3644625" cy="97889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zh-CN" altLang="en-US" sz="2400" b="1" dirty="0">
                <a:solidFill>
                  <a:srgbClr val="FF0000"/>
                </a:solidFill>
              </a:rPr>
              <a:t>归还装备、结算盈余、发布论坛总结和回顾推送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DEB22E9-4023-A475-04DD-A52E1800382B}"/>
              </a:ext>
            </a:extLst>
          </p:cNvPr>
          <p:cNvSpPr txBox="1"/>
          <p:nvPr/>
        </p:nvSpPr>
        <p:spPr>
          <a:xfrm>
            <a:off x="2906478" y="5757372"/>
            <a:ext cx="301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注意跟基地联系人保持联系</a:t>
            </a:r>
          </a:p>
        </p:txBody>
      </p:sp>
    </p:spTree>
    <p:extLst>
      <p:ext uri="{BB962C8B-B14F-4D97-AF65-F5344CB8AC3E}">
        <p14:creationId xmlns:p14="http://schemas.microsoft.com/office/powerpoint/2010/main" val="153333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19A93-D9C6-70EE-C167-104D80A31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AF7CB2D-B9AD-E749-7E3C-BEDB42661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21EECC-183F-79D7-A365-54639D33EAC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7168" y="1009871"/>
            <a:ext cx="4544023" cy="5053431"/>
          </a:xfrm>
        </p:spPr>
        <p:txBody>
          <a:bodyPr/>
          <a:lstStyle/>
          <a:p>
            <a:r>
              <a:rPr lang="zh-CN" altLang="en-US" dirty="0"/>
              <a:t>你带领着一支队伍在户外徒步，你可能会面临哪些风险？</a:t>
            </a:r>
            <a:endParaRPr lang="en-US" altLang="zh-CN" dirty="0"/>
          </a:p>
          <a:p>
            <a:pPr lvl="1"/>
            <a:r>
              <a:rPr lang="zh-CN" altLang="en-US" dirty="0"/>
              <a:t>恶劣天气（大风大雨）</a:t>
            </a:r>
            <a:endParaRPr lang="en-US" altLang="zh-CN" dirty="0"/>
          </a:p>
          <a:p>
            <a:pPr lvl="1"/>
            <a:r>
              <a:rPr lang="zh-CN" altLang="en-US" dirty="0"/>
              <a:t>地形危险（悬崖、陡坡、急流）</a:t>
            </a:r>
            <a:endParaRPr lang="en-US" altLang="zh-CN" dirty="0"/>
          </a:p>
          <a:p>
            <a:pPr lvl="1"/>
            <a:r>
              <a:rPr lang="zh-CN" altLang="en-US" dirty="0"/>
              <a:t>生态危险（蛇、虫、熊、野猪）</a:t>
            </a:r>
            <a:endParaRPr lang="en-US" altLang="zh-CN" dirty="0"/>
          </a:p>
          <a:p>
            <a:pPr lvl="1"/>
            <a:r>
              <a:rPr lang="zh-CN" altLang="en-US" dirty="0"/>
              <a:t>装备故障（登山杖断裂）</a:t>
            </a:r>
            <a:endParaRPr lang="en-US" altLang="zh-CN" dirty="0"/>
          </a:p>
          <a:p>
            <a:pPr lvl="1"/>
            <a:r>
              <a:rPr lang="zh-CN" altLang="en-US" dirty="0"/>
              <a:t>物资短缺（食物、水）</a:t>
            </a:r>
            <a:endParaRPr lang="en-US" altLang="zh-CN" dirty="0"/>
          </a:p>
          <a:p>
            <a:pPr lvl="1"/>
            <a:r>
              <a:rPr lang="zh-CN" altLang="en-US" dirty="0"/>
              <a:t>人为因素（擅自离队、沟通问题、体力不支）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40E17A6-25FD-FE9E-BB8D-59A24ECFE64D}"/>
              </a:ext>
            </a:extLst>
          </p:cNvPr>
          <p:cNvSpPr txBox="1">
            <a:spLocks/>
          </p:cNvSpPr>
          <p:nvPr/>
        </p:nvSpPr>
        <p:spPr>
          <a:xfrm>
            <a:off x="6418101" y="1009871"/>
            <a:ext cx="4791766" cy="4761859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3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准备过程中可以采取哪些措施来预防危险、控制风险？</a:t>
            </a:r>
            <a:endParaRPr lang="en-US" altLang="zh-CN" dirty="0"/>
          </a:p>
          <a:p>
            <a:pPr lvl="1"/>
            <a:r>
              <a:rPr lang="zh-CN" altLang="en-US" dirty="0"/>
              <a:t>制作路书攻略</a:t>
            </a:r>
            <a:endParaRPr lang="en-US" altLang="zh-CN" dirty="0"/>
          </a:p>
          <a:p>
            <a:pPr lvl="1"/>
            <a:r>
              <a:rPr lang="zh-CN" altLang="en-US" dirty="0"/>
              <a:t>行前检查装备（</a:t>
            </a:r>
            <a:r>
              <a:rPr lang="zh-CN" altLang="en-US" b="1" dirty="0">
                <a:solidFill>
                  <a:srgbClr val="FF0000"/>
                </a:solidFill>
              </a:rPr>
              <a:t>装备会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携带额外的食物、水</a:t>
            </a:r>
            <a:endParaRPr lang="en-US" altLang="zh-CN" dirty="0"/>
          </a:p>
          <a:p>
            <a:pPr lvl="1"/>
            <a:r>
              <a:rPr lang="zh-CN" altLang="en-US" dirty="0"/>
              <a:t>组建领队组（彼此熟悉信赖）</a:t>
            </a:r>
            <a:endParaRPr lang="en-US" altLang="zh-CN" dirty="0"/>
          </a:p>
          <a:p>
            <a:pPr lvl="1"/>
            <a:r>
              <a:rPr lang="zh-CN" altLang="en-US" dirty="0"/>
              <a:t>挑选队员、分组</a:t>
            </a:r>
            <a:endParaRPr lang="en-US" altLang="zh-CN" dirty="0"/>
          </a:p>
          <a:p>
            <a:pPr lvl="1"/>
            <a:r>
              <a:rPr lang="zh-CN" altLang="en-US" dirty="0"/>
              <a:t>线路讲解以及安全教育（</a:t>
            </a:r>
            <a:r>
              <a:rPr lang="zh-CN" altLang="en-US" b="1" dirty="0">
                <a:solidFill>
                  <a:srgbClr val="FF0000"/>
                </a:solidFill>
              </a:rPr>
              <a:t>准备会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3E898FB-AAC8-D6EE-44C1-7856ABF9CB3A}"/>
              </a:ext>
            </a:extLst>
          </p:cNvPr>
          <p:cNvSpPr txBox="1"/>
          <p:nvPr/>
        </p:nvSpPr>
        <p:spPr>
          <a:xfrm>
            <a:off x="1469149" y="5478605"/>
            <a:ext cx="9322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准备主要分为五个方面：</a:t>
            </a:r>
            <a:r>
              <a:rPr lang="zh-CN" altLang="en-US" sz="2800" b="1" dirty="0"/>
              <a:t>线路</a:t>
            </a:r>
            <a:r>
              <a:rPr lang="zh-CN" altLang="en-US" sz="2800" dirty="0"/>
              <a:t>、物资、身体、心理、</a:t>
            </a:r>
            <a:r>
              <a:rPr lang="zh-CN" altLang="en-US" sz="2800" b="1" dirty="0"/>
              <a:t>应急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7C10E8-8577-5C9F-5F80-F3DE8706A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964" y="1983037"/>
            <a:ext cx="4341227" cy="34340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B157B0-8890-F7EE-7C27-9615D0AD2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640" y="2044514"/>
            <a:ext cx="4341227" cy="343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5B4B-1EF7-6B6A-8DB0-3BA131E0F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3CE7CB0-0BB3-52D9-92A0-6B801845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制作路书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894223-FA72-A904-8371-FA9E420917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89715" y="901148"/>
            <a:ext cx="3673798" cy="4262782"/>
          </a:xfrm>
        </p:spPr>
        <p:txBody>
          <a:bodyPr>
            <a:normAutofit/>
          </a:bodyPr>
          <a:lstStyle/>
          <a:p>
            <a:r>
              <a:rPr lang="zh-CN" altLang="en-US" dirty="0"/>
              <a:t>收集线路信息制作路书</a:t>
            </a:r>
            <a:endParaRPr lang="en-US" altLang="zh-CN" dirty="0"/>
          </a:p>
          <a:p>
            <a:r>
              <a:rPr lang="zh-CN" altLang="en-US" dirty="0"/>
              <a:t>信息来源：</a:t>
            </a:r>
            <a:endParaRPr lang="en-US" altLang="zh-CN" dirty="0"/>
          </a:p>
          <a:p>
            <a:pPr lvl="1"/>
            <a:r>
              <a:rPr lang="zh-CN" altLang="en-US" dirty="0"/>
              <a:t>协会论坛帖子</a:t>
            </a:r>
            <a:endParaRPr lang="en-US" altLang="zh-CN" dirty="0"/>
          </a:p>
          <a:p>
            <a:pPr lvl="1"/>
            <a:r>
              <a:rPr lang="zh-CN" altLang="en-US" dirty="0"/>
              <a:t>两步路轨迹、游记</a:t>
            </a:r>
            <a:endParaRPr lang="en-US" altLang="zh-CN" dirty="0"/>
          </a:p>
          <a:p>
            <a:pPr lvl="1"/>
            <a:r>
              <a:rPr lang="zh-CN" altLang="en-US" dirty="0"/>
              <a:t>询问当地农家、向导</a:t>
            </a:r>
            <a:endParaRPr lang="en-US" altLang="zh-CN" dirty="0"/>
          </a:p>
          <a:p>
            <a:pPr lvl="1"/>
            <a:r>
              <a:rPr lang="en-US" altLang="zh-CN" dirty="0"/>
              <a:t>8264</a:t>
            </a:r>
            <a:r>
              <a:rPr lang="zh-CN" altLang="en-US" dirty="0"/>
              <a:t>论坛帖子</a:t>
            </a:r>
            <a:endParaRPr lang="en-US" altLang="zh-CN" dirty="0"/>
          </a:p>
          <a:p>
            <a:pPr lvl="1"/>
            <a:r>
              <a:rPr lang="en-US" altLang="zh-CN" dirty="0" err="1"/>
              <a:t>xhs</a:t>
            </a:r>
            <a:r>
              <a:rPr lang="zh-CN" altLang="en-US" dirty="0"/>
              <a:t>攻略</a:t>
            </a:r>
            <a:endParaRPr lang="en-US" altLang="zh-CN" dirty="0"/>
          </a:p>
          <a:p>
            <a:pPr marL="483855" lvl="1" indent="0">
              <a:buNone/>
            </a:pPr>
            <a:r>
              <a:rPr lang="en-US" altLang="zh-CN" dirty="0"/>
              <a:t>…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09D8B9-2D6D-ED9B-5F2B-7A927F3435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21"/>
          <a:stretch/>
        </p:blipFill>
        <p:spPr>
          <a:xfrm>
            <a:off x="428487" y="729950"/>
            <a:ext cx="7470857" cy="511138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48703B6-B241-F0DC-7E6D-67096EA637DB}"/>
              </a:ext>
            </a:extLst>
          </p:cNvPr>
          <p:cNvSpPr txBox="1"/>
          <p:nvPr/>
        </p:nvSpPr>
        <p:spPr>
          <a:xfrm>
            <a:off x="578678" y="5841334"/>
            <a:ext cx="5689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/>
              <a:t>https://notes.sjtu.edu.cn/8kBEembuRPydQFbJRP5bWA#%E5%BC%80%E8%AE%BE%E5%BE%92%E6%AD%A5%E7%BA%BF%E8%B7%AF%E6%B5%81%E7%A8%8B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7823CB6-3024-65F7-49F0-1943B5A4E739}"/>
              </a:ext>
            </a:extLst>
          </p:cNvPr>
          <p:cNvSpPr txBox="1"/>
          <p:nvPr/>
        </p:nvSpPr>
        <p:spPr>
          <a:xfrm>
            <a:off x="8089715" y="4671783"/>
            <a:ext cx="35736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准备会</a:t>
            </a:r>
            <a:r>
              <a:rPr lang="en-US" altLang="zh-CN" sz="2000" b="1" dirty="0">
                <a:solidFill>
                  <a:srgbClr val="FF0000"/>
                </a:solidFill>
              </a:rPr>
              <a:t>ppt</a:t>
            </a:r>
            <a:r>
              <a:rPr lang="zh-CN" altLang="en-US" sz="2000" b="1" dirty="0">
                <a:solidFill>
                  <a:srgbClr val="FF0000"/>
                </a:solidFill>
              </a:rPr>
              <a:t>前半部分</a:t>
            </a:r>
            <a:r>
              <a:rPr lang="zh-CN" altLang="en-US" sz="2000" dirty="0"/>
              <a:t>可以是路书的简略版，挑选最重要的信息告知会员，避免会员信息过载，</a:t>
            </a:r>
            <a:r>
              <a:rPr lang="zh-CN" altLang="en-US" sz="2000" b="1" dirty="0"/>
              <a:t>后半部分需要给出装备、食物建议以及安全教育</a:t>
            </a:r>
          </a:p>
        </p:txBody>
      </p:sp>
    </p:spTree>
    <p:extLst>
      <p:ext uri="{BB962C8B-B14F-4D97-AF65-F5344CB8AC3E}">
        <p14:creationId xmlns:p14="http://schemas.microsoft.com/office/powerpoint/2010/main" val="11016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8AD06-CD9C-48C0-B66F-9CD22B65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制作路书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707259-7B77-E569-F3F8-6C5F719923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5680" y="1082695"/>
            <a:ext cx="10688615" cy="3352365"/>
          </a:xfrm>
        </p:spPr>
        <p:txBody>
          <a:bodyPr>
            <a:normAutofit/>
          </a:bodyPr>
          <a:lstStyle/>
          <a:p>
            <a:r>
              <a:rPr lang="zh-CN" altLang="en-US" sz="3200" b="1" dirty="0"/>
              <a:t>正确的线路信息是其他准备的基础</a:t>
            </a:r>
            <a:endParaRPr lang="en-US" altLang="zh-CN" sz="3200" b="1" dirty="0"/>
          </a:p>
          <a:p>
            <a:r>
              <a:rPr lang="zh-CN" altLang="en-US" sz="3200" dirty="0"/>
              <a:t>路书包括的内容很多很驳杂（论坛上有模板，其实只是需要把空都填上就完事了）</a:t>
            </a:r>
            <a:endParaRPr lang="en-US" altLang="zh-CN" sz="3200" dirty="0"/>
          </a:p>
          <a:p>
            <a:pPr lvl="1"/>
            <a:r>
              <a:rPr lang="en-US" altLang="zh-CN" sz="2817" dirty="0"/>
              <a:t>https://www.sjtuoutdoor.com/-td2152.html</a:t>
            </a:r>
          </a:p>
          <a:p>
            <a:r>
              <a:rPr lang="zh-CN" altLang="en-US" sz="3200" dirty="0"/>
              <a:t>下面以大明山环线为例，给大家演示怎么制作路书</a:t>
            </a:r>
          </a:p>
        </p:txBody>
      </p:sp>
    </p:spTree>
    <p:extLst>
      <p:ext uri="{BB962C8B-B14F-4D97-AF65-F5344CB8AC3E}">
        <p14:creationId xmlns:p14="http://schemas.microsoft.com/office/powerpoint/2010/main" val="245150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AFE605-106C-4047-7F5C-DBCE753D0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常用数值参考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E4567C-9A2F-E5E2-3C04-D6F96EE408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8821" y="736600"/>
            <a:ext cx="11711425" cy="5791200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关于线路（海拔</a:t>
            </a:r>
            <a:r>
              <a:rPr lang="en-US" altLang="zh-CN" dirty="0"/>
              <a:t>2500m</a:t>
            </a:r>
            <a:r>
              <a:rPr lang="zh-CN" altLang="en-US" dirty="0"/>
              <a:t>及以下）：</a:t>
            </a:r>
            <a:endParaRPr lang="en-US" altLang="zh-CN" dirty="0"/>
          </a:p>
          <a:p>
            <a:pPr lvl="1"/>
            <a:r>
              <a:rPr lang="zh-CN" altLang="en-US" dirty="0"/>
              <a:t>重装</a:t>
            </a:r>
            <a:r>
              <a:rPr lang="en-US" altLang="zh-CN" dirty="0"/>
              <a:t>1km~</a:t>
            </a:r>
            <a:r>
              <a:rPr lang="zh-CN" altLang="en-US" dirty="0"/>
              <a:t>爬升</a:t>
            </a:r>
            <a:r>
              <a:rPr lang="en-US" altLang="zh-CN" dirty="0"/>
              <a:t>100m</a:t>
            </a:r>
          </a:p>
          <a:p>
            <a:pPr lvl="1"/>
            <a:r>
              <a:rPr lang="zh-CN" altLang="en-US" dirty="0"/>
              <a:t>大队伍通过需要布绳的攀爬难点一般至少</a:t>
            </a:r>
            <a:r>
              <a:rPr lang="en-US" altLang="zh-CN" dirty="0"/>
              <a:t>1.5h</a:t>
            </a:r>
          </a:p>
          <a:p>
            <a:pPr lvl="1"/>
            <a:r>
              <a:rPr lang="zh-CN" altLang="en-US" dirty="0"/>
              <a:t>单日距离（</a:t>
            </a:r>
            <a:r>
              <a:rPr lang="en-US" altLang="zh-CN" dirty="0"/>
              <a:t>km</a:t>
            </a:r>
            <a:r>
              <a:rPr lang="zh-CN" altLang="en-US" dirty="0"/>
              <a:t>）</a:t>
            </a:r>
            <a:r>
              <a:rPr lang="en-US" altLang="zh-CN" dirty="0"/>
              <a:t>+</a:t>
            </a:r>
            <a:r>
              <a:rPr lang="zh-CN" altLang="en-US" dirty="0"/>
              <a:t>爬升（百米）超过 </a:t>
            </a:r>
            <a:r>
              <a:rPr lang="en-US" altLang="zh-CN" dirty="0"/>
              <a:t>20 </a:t>
            </a:r>
            <a:r>
              <a:rPr lang="zh-CN" altLang="en-US" dirty="0"/>
              <a:t>需要体能测试进行人员筛选；通常男生跑步</a:t>
            </a:r>
            <a:r>
              <a:rPr lang="en-US" altLang="zh-CN" dirty="0"/>
              <a:t>4km 20min</a:t>
            </a:r>
            <a:r>
              <a:rPr lang="zh-CN" altLang="en-US" dirty="0"/>
              <a:t>可以应付大部分线路。</a:t>
            </a:r>
            <a:endParaRPr lang="en-US" altLang="zh-CN" dirty="0"/>
          </a:p>
          <a:p>
            <a:pPr lvl="1"/>
            <a:r>
              <a:rPr lang="zh-CN" altLang="en-US" dirty="0"/>
              <a:t>奈斯密斯定律</a:t>
            </a:r>
            <a:r>
              <a:rPr lang="en-US" altLang="zh-CN" dirty="0"/>
              <a:t>(NAISMITH‘S LAW)</a:t>
            </a:r>
            <a:r>
              <a:rPr lang="zh-CN" altLang="en-US" dirty="0"/>
              <a:t>：</a:t>
            </a:r>
            <a:endParaRPr lang="en-US" altLang="zh-CN" dirty="0"/>
          </a:p>
          <a:p>
            <a:pPr lvl="2"/>
            <a:r>
              <a:rPr lang="zh-CN" altLang="en-US" dirty="0"/>
              <a:t>行进速度 </a:t>
            </a:r>
            <a:r>
              <a:rPr lang="en-US" altLang="zh-CN" dirty="0"/>
              <a:t>4km/h </a:t>
            </a:r>
            <a:r>
              <a:rPr lang="zh-CN" altLang="en-US" dirty="0"/>
              <a:t>或 爬升 </a:t>
            </a:r>
            <a:r>
              <a:rPr lang="en-US" altLang="zh-CN" dirty="0"/>
              <a:t>500m/h</a:t>
            </a:r>
          </a:p>
          <a:p>
            <a:pPr lvl="2"/>
            <a:r>
              <a:rPr lang="zh-CN" altLang="en-US" dirty="0"/>
              <a:t>一般大队伍会员线我推荐参考 </a:t>
            </a:r>
            <a:r>
              <a:rPr lang="en-US" altLang="zh-CN" dirty="0">
                <a:solidFill>
                  <a:srgbClr val="FF0000"/>
                </a:solidFill>
              </a:rPr>
              <a:t>2.5km/h </a:t>
            </a:r>
            <a:r>
              <a:rPr lang="zh-CN" altLang="en-US" dirty="0">
                <a:solidFill>
                  <a:srgbClr val="FF0000"/>
                </a:solidFill>
              </a:rPr>
              <a:t>或 爬升 </a:t>
            </a:r>
            <a:r>
              <a:rPr lang="en-US" altLang="zh-CN" dirty="0">
                <a:solidFill>
                  <a:srgbClr val="FF0000"/>
                </a:solidFill>
              </a:rPr>
              <a:t>300m/h</a:t>
            </a:r>
          </a:p>
          <a:p>
            <a:pPr lvl="2"/>
            <a:r>
              <a:rPr lang="zh-CN" altLang="en-US" dirty="0"/>
              <a:t>难走的密林、陡坡等地形会降低行进速度，净山捡垃圾也会</a:t>
            </a:r>
            <a:endParaRPr lang="en-US" altLang="zh-CN" dirty="0"/>
          </a:p>
          <a:p>
            <a:r>
              <a:rPr lang="zh-CN" altLang="en-US" dirty="0"/>
              <a:t>关于水：</a:t>
            </a:r>
            <a:endParaRPr lang="en-US" altLang="zh-CN" dirty="0"/>
          </a:p>
          <a:p>
            <a:pPr lvl="1"/>
            <a:r>
              <a:rPr lang="zh-CN" altLang="en-US" dirty="0"/>
              <a:t>一般饮水量大约夏季</a:t>
            </a:r>
            <a:r>
              <a:rPr lang="en-US" altLang="zh-CN" dirty="0"/>
              <a:t>2-3L/</a:t>
            </a:r>
            <a:r>
              <a:rPr lang="zh-CN" altLang="en-US" dirty="0"/>
              <a:t>天，冬季</a:t>
            </a:r>
            <a:r>
              <a:rPr lang="en-US" altLang="zh-CN" dirty="0"/>
              <a:t>0.5-1L/</a:t>
            </a:r>
            <a:r>
              <a:rPr lang="zh-CN" altLang="en-US" dirty="0"/>
              <a:t>天</a:t>
            </a:r>
            <a:endParaRPr lang="en-US" altLang="zh-CN" dirty="0"/>
          </a:p>
          <a:p>
            <a:pPr lvl="1"/>
            <a:r>
              <a:rPr lang="zh-CN" altLang="en-US" dirty="0"/>
              <a:t>清水：运动饮料</a:t>
            </a:r>
            <a:r>
              <a:rPr lang="en-US" altLang="zh-CN" dirty="0"/>
              <a:t> </a:t>
            </a:r>
            <a:r>
              <a:rPr lang="zh-CN" altLang="en-US" dirty="0"/>
              <a:t>不少于 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1</a:t>
            </a:r>
          </a:p>
          <a:p>
            <a:pPr lvl="1"/>
            <a:r>
              <a:rPr lang="zh-CN" altLang="en-US" dirty="0"/>
              <a:t>营地做饭</a:t>
            </a:r>
            <a:r>
              <a:rPr lang="en-US" altLang="zh-CN" dirty="0"/>
              <a:t>+</a:t>
            </a:r>
            <a:r>
              <a:rPr lang="zh-CN" altLang="en-US" dirty="0"/>
              <a:t>补给第二天用水，一般人均需要</a:t>
            </a:r>
            <a:r>
              <a:rPr lang="en-US" altLang="zh-CN" dirty="0"/>
              <a:t>1.5L</a:t>
            </a:r>
            <a:r>
              <a:rPr lang="zh-CN" altLang="en-US" dirty="0"/>
              <a:t>以上（水源充沛的话不用太担心）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3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557A3-AA03-7D92-B85D-6F5F691D9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C43495-D709-AEF2-0E74-C3E6C0F42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常用数值参考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08912C-EF39-43A7-8C29-397A88FB89B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1498" y="804943"/>
            <a:ext cx="11343860" cy="5714999"/>
          </a:xfrm>
        </p:spPr>
        <p:txBody>
          <a:bodyPr>
            <a:normAutofit/>
          </a:bodyPr>
          <a:lstStyle/>
          <a:p>
            <a:r>
              <a:rPr lang="zh-CN" altLang="en-US" dirty="0"/>
              <a:t>关于海拔（</a:t>
            </a:r>
            <a:r>
              <a:rPr lang="zh-CN" altLang="en-US" dirty="0">
                <a:hlinkClick r:id="" action="ppaction://noaction"/>
              </a:rPr>
              <a:t>拓展</a:t>
            </a:r>
            <a:r>
              <a:rPr lang="zh-CN" altLang="en-US" dirty="0"/>
              <a:t>）：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海拔每升高</a:t>
            </a:r>
            <a:r>
              <a:rPr lang="en-US" altLang="zh-CN" dirty="0">
                <a:solidFill>
                  <a:srgbClr val="FF0000"/>
                </a:solidFill>
              </a:rPr>
              <a:t>1000m</a:t>
            </a:r>
            <a:r>
              <a:rPr lang="zh-CN" altLang="en-US" dirty="0">
                <a:solidFill>
                  <a:srgbClr val="FF0000"/>
                </a:solidFill>
              </a:rPr>
              <a:t>，气温大约降</a:t>
            </a:r>
            <a:r>
              <a:rPr lang="en-US" altLang="zh-CN" dirty="0">
                <a:solidFill>
                  <a:srgbClr val="FF0000"/>
                </a:solidFill>
              </a:rPr>
              <a:t>6.5</a:t>
            </a:r>
            <a:r>
              <a:rPr lang="zh-CN" altLang="en-US" dirty="0">
                <a:solidFill>
                  <a:srgbClr val="FF0000"/>
                </a:solidFill>
              </a:rPr>
              <a:t>℃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一般海拔</a:t>
            </a:r>
            <a:r>
              <a:rPr lang="en-US" altLang="zh-CN" dirty="0"/>
              <a:t>3000m</a:t>
            </a:r>
            <a:r>
              <a:rPr lang="zh-CN" altLang="en-US" dirty="0"/>
              <a:t>开始会有高反</a:t>
            </a:r>
            <a:endParaRPr lang="en-US" altLang="zh-CN" dirty="0"/>
          </a:p>
          <a:p>
            <a:pPr lvl="1"/>
            <a:r>
              <a:rPr lang="zh-CN" altLang="en-US" dirty="0"/>
              <a:t>海拔</a:t>
            </a:r>
            <a:r>
              <a:rPr lang="en-US" altLang="zh-CN" dirty="0"/>
              <a:t>3500-4300m</a:t>
            </a:r>
            <a:r>
              <a:rPr lang="zh-CN" altLang="en-US" dirty="0"/>
              <a:t>最容易发生高反</a:t>
            </a:r>
            <a:endParaRPr lang="en-US" altLang="zh-CN" dirty="0"/>
          </a:p>
          <a:p>
            <a:pPr lvl="2"/>
            <a:r>
              <a:rPr lang="zh-CN" altLang="en-US" dirty="0"/>
              <a:t>个人感觉是因为这个区间的徒步、登山起点比较多，很多人可能直接从平原上到这个取件，所以会高反严重。个人经验：</a:t>
            </a:r>
            <a:r>
              <a:rPr lang="en-US" altLang="zh-CN" dirty="0"/>
              <a:t>24h</a:t>
            </a:r>
            <a:r>
              <a:rPr lang="zh-CN" altLang="en-US" dirty="0"/>
              <a:t>内红眼航班接大巴直上</a:t>
            </a:r>
            <a:r>
              <a:rPr lang="en-US" altLang="zh-CN" dirty="0"/>
              <a:t>4200m</a:t>
            </a:r>
            <a:r>
              <a:rPr lang="zh-CN" altLang="en-US" dirty="0"/>
              <a:t>是绝对不可行的。</a:t>
            </a:r>
            <a:endParaRPr lang="en-US" altLang="zh-CN" dirty="0"/>
          </a:p>
          <a:p>
            <a:r>
              <a:rPr lang="zh-CN" altLang="en-US" dirty="0"/>
              <a:t>关于食物（</a:t>
            </a:r>
            <a:r>
              <a:rPr lang="zh-CN" altLang="en-US" dirty="0">
                <a:hlinkClick r:id="" action="ppaction://noaction"/>
              </a:rPr>
              <a:t>一高一少，四易一合</a:t>
            </a:r>
            <a:r>
              <a:rPr lang="zh-CN" altLang="en-US" dirty="0"/>
              <a:t>）：</a:t>
            </a:r>
            <a:endParaRPr lang="en-US" altLang="zh-CN" dirty="0"/>
          </a:p>
          <a:p>
            <a:pPr lvl="1"/>
            <a:r>
              <a:rPr lang="zh-CN" altLang="en-US" dirty="0"/>
              <a:t>早饭人均</a:t>
            </a:r>
            <a:r>
              <a:rPr lang="en-US" altLang="zh-CN" dirty="0"/>
              <a:t>2</a:t>
            </a:r>
            <a:r>
              <a:rPr lang="zh-CN" altLang="en-US" dirty="0"/>
              <a:t>包麦片（</a:t>
            </a:r>
            <a:r>
              <a:rPr lang="en-US" altLang="zh-CN" dirty="0"/>
              <a:t>70g</a:t>
            </a:r>
            <a:r>
              <a:rPr lang="zh-CN" altLang="en-US" dirty="0"/>
              <a:t>）打底</a:t>
            </a:r>
            <a:endParaRPr lang="en-US" altLang="zh-CN" dirty="0"/>
          </a:p>
          <a:p>
            <a:pPr lvl="1"/>
            <a:r>
              <a:rPr lang="zh-CN" altLang="en-US" dirty="0"/>
              <a:t>午饭人均约</a:t>
            </a:r>
            <a:r>
              <a:rPr lang="en-US" altLang="zh-CN" dirty="0"/>
              <a:t>150g</a:t>
            </a:r>
            <a:r>
              <a:rPr lang="zh-CN" altLang="en-US" dirty="0"/>
              <a:t>碳水（面包、囊等）打底</a:t>
            </a:r>
            <a:endParaRPr lang="en-US" altLang="zh-CN" dirty="0"/>
          </a:p>
          <a:p>
            <a:pPr lvl="1"/>
            <a:r>
              <a:rPr lang="zh-CN" altLang="en-US" dirty="0"/>
              <a:t>晚饭人均约</a:t>
            </a:r>
            <a:r>
              <a:rPr lang="en-US" altLang="zh-CN" dirty="0"/>
              <a:t>1.5</a:t>
            </a:r>
            <a:r>
              <a:rPr lang="zh-CN" altLang="en-US" dirty="0"/>
              <a:t>包泡面 </a:t>
            </a:r>
            <a:r>
              <a:rPr lang="en-US" altLang="zh-CN" dirty="0"/>
              <a:t>+ 150g</a:t>
            </a:r>
            <a:r>
              <a:rPr lang="zh-CN" altLang="en-US" dirty="0"/>
              <a:t>肉食（火腿、烧腊等）打底</a:t>
            </a:r>
            <a:endParaRPr lang="en-US" altLang="zh-CN" dirty="0"/>
          </a:p>
          <a:p>
            <a:pPr lvl="1"/>
            <a:r>
              <a:rPr lang="zh-CN" altLang="en-US" dirty="0"/>
              <a:t>个人经验：</a:t>
            </a:r>
            <a:r>
              <a:rPr lang="en-US" altLang="zh-CN" dirty="0"/>
              <a:t>1</a:t>
            </a:r>
            <a:r>
              <a:rPr lang="zh-CN" altLang="en-US" dirty="0"/>
              <a:t>根迪卡侬能量胶大约可以支持重装爬升</a:t>
            </a:r>
            <a:r>
              <a:rPr lang="en-US" altLang="zh-CN" dirty="0"/>
              <a:t>300m</a:t>
            </a:r>
            <a:r>
              <a:rPr lang="zh-CN" altLang="en-US" dirty="0"/>
              <a:t>；轻装走</a:t>
            </a:r>
            <a:r>
              <a:rPr lang="en-US" altLang="zh-CN" dirty="0"/>
              <a:t>10km</a:t>
            </a:r>
            <a:r>
              <a:rPr lang="zh-CN" altLang="en-US" dirty="0"/>
              <a:t>最好吃一颗盐丸（如果没有其他路餐的话）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4858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1A5CF-ADC7-C68E-0389-8B3FF3B7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7009CA-CC6F-B4F4-6498-AE6643931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常用数值参考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E7642-D9BC-0070-F196-7C7C9B822C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7468" y="941883"/>
            <a:ext cx="10337064" cy="5714999"/>
          </a:xfrm>
        </p:spPr>
        <p:txBody>
          <a:bodyPr>
            <a:normAutofit/>
          </a:bodyPr>
          <a:lstStyle/>
          <a:p>
            <a:r>
              <a:rPr lang="zh-CN" altLang="en-US" dirty="0"/>
              <a:t>关于负重</a:t>
            </a:r>
            <a:r>
              <a:rPr lang="zh-CN" altLang="en-US" dirty="0">
                <a:sym typeface="Wingdings" panose="05000000000000000000" pitchFamily="2" charset="2"/>
              </a:rPr>
              <a:t>：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zh-CN" altLang="en-US" dirty="0"/>
              <a:t>普遍认为的极限是</a:t>
            </a:r>
            <a:r>
              <a:rPr lang="zh-CN" altLang="en-US" b="1" dirty="0"/>
              <a:t>自身体重的约</a:t>
            </a:r>
            <a:r>
              <a:rPr lang="en-US" altLang="zh-CN" b="1" dirty="0"/>
              <a:t>1/3</a:t>
            </a:r>
          </a:p>
          <a:p>
            <a:pPr lvl="1"/>
            <a:r>
              <a:rPr lang="zh-CN" altLang="en-US" dirty="0"/>
              <a:t>会员线背负尽量控制在</a:t>
            </a:r>
            <a:r>
              <a:rPr lang="zh-CN" altLang="en-US" b="1" dirty="0">
                <a:solidFill>
                  <a:srgbClr val="FF0000"/>
                </a:solidFill>
              </a:rPr>
              <a:t>男生</a:t>
            </a:r>
            <a:r>
              <a:rPr lang="en-US" altLang="zh-CN" b="1" dirty="0">
                <a:solidFill>
                  <a:srgbClr val="FF0000"/>
                </a:solidFill>
              </a:rPr>
              <a:t>10-12kg</a:t>
            </a:r>
            <a:r>
              <a:rPr lang="zh-CN" altLang="en-US" b="1" dirty="0">
                <a:solidFill>
                  <a:srgbClr val="FF0000"/>
                </a:solidFill>
              </a:rPr>
              <a:t>，女生</a:t>
            </a:r>
            <a:r>
              <a:rPr lang="en-US" altLang="zh-CN" b="1" dirty="0">
                <a:solidFill>
                  <a:srgbClr val="FF0000"/>
                </a:solidFill>
              </a:rPr>
              <a:t>8-10kg</a:t>
            </a:r>
          </a:p>
          <a:p>
            <a:pPr lvl="1"/>
            <a:r>
              <a:rPr lang="zh-CN" altLang="en-US" dirty="0"/>
              <a:t>协会的重装背包一个约</a:t>
            </a:r>
            <a:r>
              <a:rPr lang="en-US" altLang="zh-CN" dirty="0"/>
              <a:t>2kg</a:t>
            </a:r>
            <a:r>
              <a:rPr lang="zh-CN" altLang="en-US" dirty="0"/>
              <a:t>，棉睡袋一个约</a:t>
            </a:r>
            <a:r>
              <a:rPr lang="en-US" altLang="zh-CN" dirty="0"/>
              <a:t>1.6kg</a:t>
            </a:r>
          </a:p>
          <a:p>
            <a:pPr lvl="1"/>
            <a:r>
              <a:rPr lang="zh-CN" altLang="en-US" dirty="0"/>
              <a:t>旧帐篷 </a:t>
            </a:r>
            <a:r>
              <a:rPr lang="en-US" altLang="zh-CN" dirty="0"/>
              <a:t>T2</a:t>
            </a:r>
            <a:r>
              <a:rPr lang="zh-CN" altLang="en-US" dirty="0"/>
              <a:t>约</a:t>
            </a:r>
            <a:r>
              <a:rPr lang="en-US" altLang="zh-CN" dirty="0"/>
              <a:t>2.6kg</a:t>
            </a:r>
            <a:r>
              <a:rPr lang="zh-CN" altLang="en-US" dirty="0"/>
              <a:t>，</a:t>
            </a:r>
            <a:r>
              <a:rPr lang="en-US" altLang="zh-CN" dirty="0"/>
              <a:t>T3</a:t>
            </a:r>
            <a:r>
              <a:rPr lang="zh-CN" altLang="en-US" dirty="0"/>
              <a:t>约</a:t>
            </a:r>
            <a:r>
              <a:rPr lang="en-US" altLang="zh-CN" dirty="0"/>
              <a:t>3.2kg</a:t>
            </a:r>
            <a:r>
              <a:rPr lang="zh-CN" altLang="en-US" dirty="0"/>
              <a:t>，</a:t>
            </a:r>
            <a:r>
              <a:rPr lang="en-US" altLang="zh-CN" dirty="0"/>
              <a:t>T4</a:t>
            </a:r>
            <a:r>
              <a:rPr lang="zh-CN" altLang="en-US" dirty="0"/>
              <a:t>约</a:t>
            </a:r>
            <a:r>
              <a:rPr lang="en-US" altLang="zh-CN" dirty="0"/>
              <a:t>3.8kg</a:t>
            </a:r>
          </a:p>
          <a:p>
            <a:pPr lvl="1"/>
            <a:r>
              <a:rPr lang="zh-CN" altLang="en-US" dirty="0"/>
              <a:t>协会新的冷山</a:t>
            </a:r>
            <a:r>
              <a:rPr lang="en-US" altLang="zh-CN" dirty="0"/>
              <a:t>ul2 </a:t>
            </a:r>
            <a:r>
              <a:rPr lang="zh-CN" altLang="en-US" dirty="0"/>
              <a:t>约</a:t>
            </a:r>
            <a:r>
              <a:rPr lang="en-US" altLang="zh-CN" dirty="0"/>
              <a:t>1.8kg</a:t>
            </a:r>
            <a:r>
              <a:rPr lang="zh-CN" altLang="en-US" dirty="0"/>
              <a:t>，</a:t>
            </a:r>
            <a:r>
              <a:rPr lang="en-US" altLang="zh-CN" dirty="0"/>
              <a:t>ul3 </a:t>
            </a:r>
            <a:r>
              <a:rPr lang="zh-CN" altLang="en-US" dirty="0"/>
              <a:t>约</a:t>
            </a:r>
            <a:r>
              <a:rPr lang="en-US" altLang="zh-CN" dirty="0"/>
              <a:t>2.2kg</a:t>
            </a:r>
          </a:p>
          <a:p>
            <a:r>
              <a:rPr lang="zh-CN" altLang="en-US" dirty="0"/>
              <a:t>关于常见装备：</a:t>
            </a:r>
            <a:endParaRPr lang="en-US" altLang="zh-CN" dirty="0"/>
          </a:p>
          <a:p>
            <a:pPr lvl="1"/>
            <a:r>
              <a:rPr lang="zh-CN" altLang="en-US" dirty="0"/>
              <a:t>协会睡袋的舒适温标大约</a:t>
            </a:r>
            <a:r>
              <a:rPr lang="en-US" altLang="zh-CN" dirty="0"/>
              <a:t>10-15</a:t>
            </a:r>
            <a:r>
              <a:rPr lang="zh-CN" altLang="en-US" dirty="0"/>
              <a:t>℃</a:t>
            </a:r>
            <a:endParaRPr lang="en-US" altLang="zh-CN" dirty="0"/>
          </a:p>
          <a:p>
            <a:pPr lvl="1"/>
            <a:r>
              <a:rPr lang="zh-CN" altLang="en-US" dirty="0"/>
              <a:t>协会的防潮垫</a:t>
            </a:r>
            <a:r>
              <a:rPr lang="en-US" altLang="zh-CN" dirty="0"/>
              <a:t>R</a:t>
            </a:r>
            <a:r>
              <a:rPr lang="zh-CN" altLang="en-US" dirty="0"/>
              <a:t>值大约</a:t>
            </a:r>
            <a:r>
              <a:rPr lang="en-US" altLang="zh-CN" dirty="0"/>
              <a:t>2.2</a:t>
            </a:r>
            <a:r>
              <a:rPr lang="zh-CN" altLang="en-US" dirty="0"/>
              <a:t>，最多适用于零度上下（更高的</a:t>
            </a:r>
            <a:r>
              <a:rPr lang="en-US" altLang="zh-CN" dirty="0"/>
              <a:t>R</a:t>
            </a:r>
            <a:r>
              <a:rPr lang="zh-CN" altLang="en-US" dirty="0"/>
              <a:t>值得用气垫）</a:t>
            </a:r>
            <a:endParaRPr lang="en-US" altLang="zh-CN" dirty="0"/>
          </a:p>
          <a:p>
            <a:pPr lvl="1"/>
            <a:r>
              <a:rPr lang="zh-CN" altLang="en-US" dirty="0"/>
              <a:t>协会的旧帐篷抗风可能更好，一般最多</a:t>
            </a:r>
            <a:r>
              <a:rPr lang="en-US" altLang="zh-CN" dirty="0"/>
              <a:t>7</a:t>
            </a:r>
            <a:r>
              <a:rPr lang="zh-CN" altLang="en-US" dirty="0"/>
              <a:t>级风（更大的风需要高山帐）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F5CE3F-5050-C385-017A-349ADF4B8751}"/>
              </a:ext>
            </a:extLst>
          </p:cNvPr>
          <p:cNvSpPr txBox="1"/>
          <p:nvPr/>
        </p:nvSpPr>
        <p:spPr>
          <a:xfrm>
            <a:off x="8267331" y="2643200"/>
            <a:ext cx="29972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ym typeface="Wingdings" panose="05000000000000000000" pitchFamily="2" charset="2"/>
              </a:rPr>
              <a:t>作为领队对基础装备的重量要心里有数，不然查包的时候无从判断负重是否合理</a:t>
            </a:r>
            <a:endParaRPr lang="en-US" altLang="zh-CN" dirty="0"/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F3760AB9-9A63-663A-30E4-C35F10EC0AB1}"/>
              </a:ext>
            </a:extLst>
          </p:cNvPr>
          <p:cNvSpPr/>
          <p:nvPr/>
        </p:nvSpPr>
        <p:spPr>
          <a:xfrm>
            <a:off x="7823200" y="2495826"/>
            <a:ext cx="353391" cy="1299043"/>
          </a:xfrm>
          <a:prstGeom prst="rightBrace">
            <a:avLst>
              <a:gd name="adj1" fmla="val 4458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6652307-BC39-4E77-28F9-1F464B63D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668" y="4141951"/>
            <a:ext cx="4416583" cy="64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B0ED23-D4A5-BD68-C707-6F723867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-</a:t>
            </a:r>
            <a:r>
              <a:rPr lang="zh-CN" altLang="en-US" dirty="0"/>
              <a:t>常用数值参考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92DE5-73BB-7B27-11EB-4B55B9D12A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394" y="745652"/>
            <a:ext cx="7852649" cy="5366696"/>
          </a:xfrm>
        </p:spPr>
        <p:txBody>
          <a:bodyPr>
            <a:normAutofit/>
          </a:bodyPr>
          <a:lstStyle/>
          <a:p>
            <a:r>
              <a:rPr lang="zh-CN" altLang="en-US" dirty="0"/>
              <a:t>关于环境</a:t>
            </a:r>
            <a:endParaRPr lang="en-US" altLang="zh-CN" dirty="0"/>
          </a:p>
          <a:p>
            <a:pPr lvl="1"/>
            <a:r>
              <a:rPr lang="zh-CN" altLang="en-US" dirty="0"/>
              <a:t>山脊路段注意暴晒、雷暴</a:t>
            </a:r>
            <a:endParaRPr lang="en-US" altLang="zh-CN" dirty="0"/>
          </a:p>
          <a:p>
            <a:pPr lvl="1"/>
            <a:r>
              <a:rPr lang="zh-CN" altLang="en-US" dirty="0"/>
              <a:t>山脊路段还应注意风速，大风天有被吹下去和失温的风险</a:t>
            </a:r>
            <a:endParaRPr lang="en-US" altLang="zh-CN" dirty="0"/>
          </a:p>
          <a:p>
            <a:pPr lvl="1"/>
            <a:r>
              <a:rPr lang="zh-CN" altLang="en-US" dirty="0"/>
              <a:t>土石的自然堆积坡度在大约</a:t>
            </a:r>
            <a:r>
              <a:rPr lang="en-US" altLang="zh-CN" dirty="0"/>
              <a:t>35°</a:t>
            </a:r>
            <a:r>
              <a:rPr lang="zh-CN" altLang="en-US" dirty="0"/>
              <a:t>，过于陡峭的山坡需要注意滑坡、落石、泥石流等风险（尤其下雨天）</a:t>
            </a:r>
            <a:endParaRPr lang="en-US" altLang="zh-CN" dirty="0"/>
          </a:p>
          <a:p>
            <a:pPr lvl="1"/>
            <a:r>
              <a:rPr lang="zh-CN" altLang="en-US" dirty="0"/>
              <a:t>气温高于</a:t>
            </a:r>
            <a:r>
              <a:rPr lang="en-US" altLang="zh-CN" dirty="0"/>
              <a:t>30</a:t>
            </a:r>
            <a:r>
              <a:rPr lang="zh-CN" altLang="en-US" dirty="0"/>
              <a:t>℃或相对湿度大于</a:t>
            </a:r>
            <a:r>
              <a:rPr lang="en-US" altLang="zh-CN" dirty="0"/>
              <a:t>73%</a:t>
            </a:r>
            <a:r>
              <a:rPr lang="zh-CN" altLang="en-US" dirty="0"/>
              <a:t>时注意中暑的风险</a:t>
            </a:r>
            <a:endParaRPr lang="en-US" altLang="zh-CN" dirty="0"/>
          </a:p>
          <a:p>
            <a:pPr lvl="1"/>
            <a:r>
              <a:rPr lang="zh-CN" altLang="en-US" dirty="0"/>
              <a:t>夏天在山上依然可能会失温（尤其到了晚上，</a:t>
            </a:r>
            <a:r>
              <a:rPr lang="en-US" altLang="zh-CN" dirty="0"/>
              <a:t>e.g. 24</a:t>
            </a:r>
            <a:r>
              <a:rPr lang="zh-CN" altLang="en-US" dirty="0"/>
              <a:t>年武功山冻死过一个）</a:t>
            </a:r>
            <a:endParaRPr lang="en-US" altLang="zh-CN" dirty="0"/>
          </a:p>
          <a:p>
            <a:pPr lvl="2"/>
            <a:r>
              <a:rPr lang="zh-CN" altLang="en-US" dirty="0"/>
              <a:t>核心体温</a:t>
            </a:r>
            <a:r>
              <a:rPr lang="en-US" altLang="zh-CN" dirty="0"/>
              <a:t>35</a:t>
            </a:r>
            <a:r>
              <a:rPr lang="zh-CN" altLang="en-US" dirty="0"/>
              <a:t>℃时已经会有失温症状，身体发抖</a:t>
            </a:r>
            <a:endParaRPr lang="en-US" altLang="zh-CN" dirty="0"/>
          </a:p>
          <a:p>
            <a:pPr lvl="2"/>
            <a:r>
              <a:rPr lang="en-US" altLang="zh-CN" dirty="0"/>
              <a:t>33</a:t>
            </a:r>
            <a:r>
              <a:rPr lang="zh-CN" altLang="en-US" dirty="0"/>
              <a:t>℃时可能意识模糊</a:t>
            </a:r>
            <a:endParaRPr lang="en-US" altLang="zh-CN" dirty="0"/>
          </a:p>
          <a:p>
            <a:pPr lvl="2"/>
            <a:r>
              <a:rPr lang="en-US" altLang="zh-CN" dirty="0"/>
              <a:t>28</a:t>
            </a:r>
            <a:r>
              <a:rPr lang="zh-CN" altLang="en-US" dirty="0"/>
              <a:t>℃则大概没救了，所以即便是夏天走重装也请带好睡袋</a:t>
            </a:r>
            <a:endParaRPr lang="en-US" altLang="zh-CN" dirty="0"/>
          </a:p>
          <a:p>
            <a:pPr lvl="2"/>
            <a:r>
              <a:rPr lang="zh-CN" altLang="en-US" dirty="0"/>
              <a:t>失温的可能原因：衣物不足、潮湿；大风；体力消耗严重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F202DE-7F25-FDB8-AAE7-EC99875FD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55"/>
          <a:stretch/>
        </p:blipFill>
        <p:spPr bwMode="auto">
          <a:xfrm>
            <a:off x="7704036" y="1661160"/>
            <a:ext cx="4266983" cy="395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95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E29EE-8E7D-8357-61A0-E3C274E5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F5F688-B6B0-306C-9600-CC531940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线路强度、难度整体评估分级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43DEC2B-2DC4-64A3-64B8-0A18EF638A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806612"/>
            <a:ext cx="11429264" cy="5244776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首先看线路总里程（</a:t>
            </a:r>
            <a:r>
              <a:rPr lang="en-US" altLang="zh-CN" dirty="0"/>
              <a:t>km</a:t>
            </a:r>
            <a:r>
              <a:rPr lang="zh-CN" altLang="en-US" dirty="0"/>
              <a:t>）和爬升（百米），以下按重装给出线路强度参考</a:t>
            </a:r>
            <a:endParaRPr lang="en-US" altLang="zh-CN" dirty="0"/>
          </a:p>
          <a:p>
            <a:pPr lvl="1"/>
            <a:r>
              <a:rPr lang="zh-CN" altLang="en-US" dirty="0"/>
              <a:t>总和</a:t>
            </a:r>
            <a:r>
              <a:rPr lang="en-US" altLang="zh-CN" dirty="0"/>
              <a:t>10-17 </a:t>
            </a:r>
            <a:r>
              <a:rPr lang="zh-CN" altLang="en-US" dirty="0"/>
              <a:t>一星</a:t>
            </a:r>
            <a:endParaRPr lang="en-US" altLang="zh-CN" dirty="0"/>
          </a:p>
          <a:p>
            <a:pPr lvl="1"/>
            <a:r>
              <a:rPr lang="zh-CN" altLang="en-US" dirty="0"/>
              <a:t>总和</a:t>
            </a:r>
            <a:r>
              <a:rPr lang="en-US" altLang="zh-CN" dirty="0"/>
              <a:t>18-25 </a:t>
            </a:r>
            <a:r>
              <a:rPr lang="zh-CN" altLang="en-US" dirty="0"/>
              <a:t>二星</a:t>
            </a:r>
            <a:endParaRPr lang="en-US" altLang="zh-CN" dirty="0"/>
          </a:p>
          <a:p>
            <a:pPr lvl="1"/>
            <a:r>
              <a:rPr lang="zh-CN" altLang="en-US" dirty="0"/>
              <a:t>总和</a:t>
            </a:r>
            <a:r>
              <a:rPr lang="en-US" altLang="zh-CN" dirty="0"/>
              <a:t>26-32 </a:t>
            </a:r>
            <a:r>
              <a:rPr lang="zh-CN" altLang="en-US" dirty="0"/>
              <a:t>三星</a:t>
            </a:r>
            <a:endParaRPr lang="en-US" altLang="zh-CN" dirty="0"/>
          </a:p>
          <a:p>
            <a:pPr lvl="1"/>
            <a:r>
              <a:rPr lang="zh-CN" altLang="en-US" dirty="0"/>
              <a:t>总和</a:t>
            </a:r>
            <a:r>
              <a:rPr lang="en-US" altLang="zh-CN" dirty="0"/>
              <a:t>33-40 </a:t>
            </a:r>
            <a:r>
              <a:rPr lang="zh-CN" altLang="en-US" dirty="0"/>
              <a:t>四星</a:t>
            </a:r>
            <a:endParaRPr lang="en-US" altLang="zh-CN" dirty="0"/>
          </a:p>
          <a:p>
            <a:pPr lvl="1"/>
            <a:r>
              <a:rPr lang="zh-CN" altLang="en-US" dirty="0"/>
              <a:t>总和</a:t>
            </a:r>
            <a:r>
              <a:rPr lang="en-US" altLang="zh-CN" dirty="0"/>
              <a:t>40</a:t>
            </a:r>
            <a:r>
              <a:rPr lang="zh-CN" altLang="en-US" dirty="0"/>
              <a:t>以上 五星</a:t>
            </a:r>
            <a:endParaRPr lang="en-US" altLang="zh-CN" dirty="0"/>
          </a:p>
          <a:p>
            <a:r>
              <a:rPr lang="zh-CN" altLang="en-US" dirty="0"/>
              <a:t>线路难度</a:t>
            </a:r>
            <a:endParaRPr lang="en-US" altLang="zh-CN" dirty="0"/>
          </a:p>
          <a:p>
            <a:pPr lvl="1"/>
            <a:r>
              <a:rPr lang="zh-CN" altLang="en-US" dirty="0"/>
              <a:t>凡有攀爬难点的线路均在三星以上。有多处攀爬难点则在四星以上。</a:t>
            </a:r>
            <a:endParaRPr lang="en-US" altLang="zh-CN" dirty="0"/>
          </a:p>
          <a:p>
            <a:pPr lvl="1"/>
            <a:r>
              <a:rPr lang="zh-CN" altLang="en-US" dirty="0"/>
              <a:t>单次过溪可定位二星，多次过溪则三星以上。</a:t>
            </a:r>
            <a:endParaRPr lang="en-US" altLang="zh-CN" dirty="0"/>
          </a:p>
          <a:p>
            <a:pPr lvl="1"/>
            <a:r>
              <a:rPr lang="zh-CN" altLang="en-US" dirty="0"/>
              <a:t>仅含有陡坡上坡可定为二星，下坡则为三星。</a:t>
            </a:r>
            <a:endParaRPr lang="en-US" altLang="zh-CN" dirty="0"/>
          </a:p>
          <a:p>
            <a:pPr lvl="1"/>
            <a:r>
              <a:rPr lang="zh-CN" altLang="en-US" dirty="0"/>
              <a:t>雨天湿滑，如有难点、过溪点、陡坡需视情况</a:t>
            </a:r>
            <a:r>
              <a:rPr lang="zh-CN" altLang="en-US" sz="2000" dirty="0"/>
              <a:t>取消、延后或更改线路绕过（</a:t>
            </a:r>
            <a:r>
              <a:rPr lang="en-US" altLang="zh-CN" sz="2000" dirty="0"/>
              <a:t>e.g. </a:t>
            </a:r>
            <a:r>
              <a:rPr lang="zh-CN" altLang="en-US" sz="2000" dirty="0"/>
              <a:t>大明山环线如果下雨绝对不能带队上山）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D8CC8F-9661-2463-36F1-6DAC2FF1F5F1}"/>
              </a:ext>
            </a:extLst>
          </p:cNvPr>
          <p:cNvSpPr txBox="1"/>
          <p:nvPr/>
        </p:nvSpPr>
        <p:spPr>
          <a:xfrm>
            <a:off x="3459480" y="157734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天气恶劣会增加强度</a:t>
            </a:r>
            <a:r>
              <a:rPr lang="en-US" altLang="zh-CN" sz="2400" dirty="0"/>
              <a:t>1-2</a:t>
            </a:r>
            <a:r>
              <a:rPr lang="zh-CN" altLang="en-US" sz="2400" dirty="0"/>
              <a:t>星，必要时取消、延后或更改线路</a:t>
            </a:r>
            <a:endParaRPr lang="en-US" altLang="zh-CN" sz="2400" dirty="0"/>
          </a:p>
          <a:p>
            <a:r>
              <a:rPr lang="zh-CN" altLang="en-US" sz="2400" dirty="0"/>
              <a:t>轻装可以酌情考虑降低一星或半星</a:t>
            </a:r>
            <a:endParaRPr lang="en-US" altLang="zh-CN" sz="2400" dirty="0"/>
          </a:p>
          <a:p>
            <a:r>
              <a:rPr lang="zh-CN" altLang="en-US" sz="2400" dirty="0"/>
              <a:t>高海拔徒步酌情增加</a:t>
            </a:r>
            <a:r>
              <a:rPr lang="en-US" altLang="zh-CN" sz="2400" dirty="0"/>
              <a:t>1-2</a:t>
            </a:r>
            <a:r>
              <a:rPr lang="zh-CN" altLang="en-US" sz="2400" dirty="0"/>
              <a:t>星（视具体海拔以及适应情况）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79035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8DCBA-AD51-1048-7597-83DBD6943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F3755-6780-A9BD-84FF-973ED9B3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线路强度、难度整体评估分级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80A32CA2-0566-8E75-8200-ED37F28438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这里给出徒步中国的定级规则参考 </a:t>
            </a:r>
            <a:r>
              <a:rPr lang="en-US" altLang="zh-CN" dirty="0"/>
              <a:t>《</a:t>
            </a:r>
            <a:r>
              <a:rPr lang="zh-CN" altLang="en-US" dirty="0"/>
              <a:t>全球经典徒步</a:t>
            </a:r>
            <a:r>
              <a:rPr lang="en-US" altLang="zh-CN" dirty="0"/>
              <a:t>100</a:t>
            </a:r>
            <a:r>
              <a:rPr lang="zh-CN" altLang="en-US" dirty="0"/>
              <a:t>条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BB5486-7B20-53DB-15C7-CCA358330F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08" b="4453"/>
          <a:stretch/>
        </p:blipFill>
        <p:spPr>
          <a:xfrm>
            <a:off x="2316479" y="1558712"/>
            <a:ext cx="7239001" cy="489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0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7F613-F50C-B2B3-BD31-6E16BF1D5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242D5-F69A-8291-E52A-AD3C3152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行前准备</a:t>
            </a:r>
            <a:r>
              <a:rPr lang="en-US" altLang="zh-CN" dirty="0"/>
              <a:t>—</a:t>
            </a:r>
            <a:r>
              <a:rPr lang="zh-CN" altLang="en-US" dirty="0"/>
              <a:t>线路强度、难度整体评估分级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ED3C988D-F9F3-A3CE-AF90-ED31CBD566A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这里给出清华山野的定级规则参考。不过这个计算方式很复杂，不太建议采用。</a:t>
            </a:r>
          </a:p>
        </p:txBody>
      </p:sp>
      <p:pic>
        <p:nvPicPr>
          <p:cNvPr id="9" name="内容占位符 4">
            <a:extLst>
              <a:ext uri="{FF2B5EF4-FFF2-40B4-BE49-F238E27FC236}">
                <a16:creationId xmlns:a16="http://schemas.microsoft.com/office/drawing/2014/main" id="{F5B12F23-F8EB-2B3F-D3AC-C6ED8E13C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84" y="1740791"/>
            <a:ext cx="8746831" cy="446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7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C87E0C-764E-46DC-8EB7-C02C2FA09B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Thank You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72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78c8f87c-62e1-4241-a275-173841f12d59"/>
</p:tagLst>
</file>

<file path=ppt/theme/theme1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7223</TotalTime>
  <Words>1859</Words>
  <Application>Microsoft Office PowerPoint</Application>
  <PresentationFormat>宽屏</PresentationFormat>
  <Paragraphs>168</Paragraphs>
  <Slides>19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-apple-system</vt:lpstr>
      <vt:lpstr>等线</vt:lpstr>
      <vt:lpstr>Arial</vt:lpstr>
      <vt:lpstr>Wingdings</vt:lpstr>
      <vt:lpstr>自定义设计方案</vt:lpstr>
      <vt:lpstr>2025领队培训第一次培训</vt:lpstr>
      <vt:lpstr>PowerPoint 演示文稿</vt:lpstr>
      <vt:lpstr>概论</vt:lpstr>
      <vt:lpstr>概论</vt:lpstr>
      <vt:lpstr>概论</vt:lpstr>
      <vt:lpstr>野协开线原则</vt:lpstr>
      <vt:lpstr>野协开线原则</vt:lpstr>
      <vt:lpstr>野协开线流程</vt:lpstr>
      <vt:lpstr>行前准备</vt:lpstr>
      <vt:lpstr>行前准备—制作路书</vt:lpstr>
      <vt:lpstr>行前准备—制作路书</vt:lpstr>
      <vt:lpstr>行前准备—常用数值参考</vt:lpstr>
      <vt:lpstr>行前准备—常用数值参考</vt:lpstr>
      <vt:lpstr>行前准备—常用数值参考</vt:lpstr>
      <vt:lpstr>行前准备-常用数值参考</vt:lpstr>
      <vt:lpstr>行前准备—线路强度、难度整体评估分级</vt:lpstr>
      <vt:lpstr>行前准备—线路强度、难度整体评估分级</vt:lpstr>
      <vt:lpstr>行前准备—线路强度、难度整体评估分级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李一</dc:creator>
  <cp:lastModifiedBy>天乐 刘</cp:lastModifiedBy>
  <cp:revision>292</cp:revision>
  <cp:lastPrinted>2017-10-17T16:00:00Z</cp:lastPrinted>
  <dcterms:created xsi:type="dcterms:W3CDTF">2017-10-17T16:00:00Z</dcterms:created>
  <dcterms:modified xsi:type="dcterms:W3CDTF">2025-06-08T08:32:55Z</dcterms:modified>
  <cp:category>work report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